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2.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5"/>
  </p:notesMasterIdLst>
  <p:sldIdLst>
    <p:sldId id="258" r:id="rId5"/>
    <p:sldId id="281" r:id="rId6"/>
    <p:sldId id="259" r:id="rId7"/>
    <p:sldId id="260" r:id="rId8"/>
    <p:sldId id="282" r:id="rId9"/>
    <p:sldId id="283" r:id="rId10"/>
    <p:sldId id="284" r:id="rId11"/>
    <p:sldId id="285" r:id="rId12"/>
    <p:sldId id="286" r:id="rId13"/>
    <p:sldId id="312" r:id="rId14"/>
    <p:sldId id="313" r:id="rId15"/>
    <p:sldId id="314" r:id="rId16"/>
    <p:sldId id="315" r:id="rId17"/>
    <p:sldId id="316" r:id="rId18"/>
    <p:sldId id="317" r:id="rId19"/>
    <p:sldId id="318" r:id="rId20"/>
    <p:sldId id="319" r:id="rId21"/>
    <p:sldId id="321" r:id="rId22"/>
    <p:sldId id="322" r:id="rId23"/>
    <p:sldId id="323" r:id="rId24"/>
    <p:sldId id="324" r:id="rId25"/>
    <p:sldId id="327" r:id="rId26"/>
    <p:sldId id="328" r:id="rId27"/>
    <p:sldId id="329" r:id="rId28"/>
    <p:sldId id="330" r:id="rId29"/>
    <p:sldId id="331" r:id="rId30"/>
    <p:sldId id="332" r:id="rId31"/>
    <p:sldId id="333" r:id="rId32"/>
    <p:sldId id="334" r:id="rId33"/>
    <p:sldId id="33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bara Hill Meyers" initials="BHM" lastIdx="1" clrIdx="0">
    <p:extLst>
      <p:ext uri="{19B8F6BF-5375-455C-9EA6-DF929625EA0E}">
        <p15:presenceInfo xmlns:p15="http://schemas.microsoft.com/office/powerpoint/2012/main" userId="Barbara Hill Meyer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73137" autoAdjust="0"/>
  </p:normalViewPr>
  <p:slideViewPr>
    <p:cSldViewPr snapToGrid="0" snapToObjects="1">
      <p:cViewPr varScale="1">
        <p:scale>
          <a:sx n="94" d="100"/>
          <a:sy n="94" d="100"/>
        </p:scale>
        <p:origin x="204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4/25/2018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2</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6663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15</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smtClean="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smtClean="0">
                <a:latin typeface="Arial" pitchFamily="-109" charset="0"/>
                <a:ea typeface="ＭＳ Ｐゴシック" pitchFamily="-109" charset="-128"/>
                <a:cs typeface="ＭＳ Ｐゴシック" pitchFamily="-109" charset="-128"/>
              </a:rPr>
              <a:t>GenePattern</a:t>
            </a:r>
            <a:r>
              <a:rPr lang="en-US" sz="1800" dirty="0" smtClean="0">
                <a:latin typeface="Arial" pitchFamily="-109" charset="0"/>
                <a:ea typeface="ＭＳ Ｐゴシック" pitchFamily="-109" charset="-128"/>
                <a:cs typeface="ＭＳ Ｐゴシック" pitchFamily="-109" charset="-128"/>
              </a:rPr>
              <a:t>,</a:t>
            </a:r>
            <a:r>
              <a:rPr lang="en-US" sz="1800" baseline="0" dirty="0" smtClean="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19527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16</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Another important object is the pipeline.</a:t>
            </a:r>
            <a:r>
              <a:rPr lang="en-US" sz="1800" baseline="0" dirty="0" smtClean="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smtClean="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321740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smtClean="0">
                <a:ea typeface="ＭＳ Ｐゴシック" pitchFamily="-109" charset="-128"/>
                <a:cs typeface="ＭＳ Ｐゴシック" pitchFamily="-109" charset="-128"/>
              </a:rPr>
              <a:t>In</a:t>
            </a:r>
            <a:r>
              <a:rPr lang="en-US" baseline="0" dirty="0" smtClean="0">
                <a:ea typeface="ＭＳ Ｐゴシック" pitchFamily="-109" charset="-128"/>
                <a:cs typeface="ＭＳ Ｐゴシック" pitchFamily="-109" charset="-128"/>
              </a:rPr>
              <a:t> </a:t>
            </a:r>
            <a:r>
              <a:rPr lang="en-US" baseline="0" dirty="0" err="1" smtClean="0">
                <a:ea typeface="ＭＳ Ｐゴシック" pitchFamily="-109" charset="-128"/>
                <a:cs typeface="ＭＳ Ｐゴシック" pitchFamily="-109" charset="-128"/>
              </a:rPr>
              <a:t>GenePattern</a:t>
            </a:r>
            <a:r>
              <a:rPr lang="en-US" baseline="0" dirty="0" smtClean="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05910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a:t>
            </a:r>
            <a:r>
              <a:rPr lang="en-US" sz="1400" b="0" i="0" u="none" strike="noStrike" cap="none" baseline="0" dirty="0" smtClean="0">
                <a:solidFill>
                  <a:srgbClr val="000000"/>
                </a:solidFill>
                <a:latin typeface="Arial"/>
                <a:ea typeface="Arial"/>
                <a:cs typeface="Arial"/>
                <a:sym typeface="Arial"/>
              </a:rPr>
              <a:t> think you’re now ready to </a:t>
            </a:r>
            <a:r>
              <a:rPr lang="en-US" sz="1400" b="0" i="0" u="none" strike="noStrike" cap="none" dirty="0" smtClean="0">
                <a:solidFill>
                  <a:srgbClr val="000000"/>
                </a:solidFill>
                <a:latin typeface="Arial"/>
                <a:ea typeface="Arial"/>
                <a:cs typeface="Arial"/>
                <a:sym typeface="Arial"/>
              </a:rPr>
              <a:t>dive in and get your 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of </a:t>
            </a:r>
            <a:r>
              <a:rPr lang="en-US" sz="1400" b="0" i="0" u="none" strike="noStrike" cap="none" dirty="0" err="1">
                <a:solidFill>
                  <a:srgbClr val="000000"/>
                </a:solidFill>
                <a:latin typeface="Arial"/>
                <a:ea typeface="Arial"/>
                <a:cs typeface="Arial"/>
                <a:sym typeface="Arial"/>
              </a:rPr>
              <a:t>GenePattern’s</a:t>
            </a:r>
            <a:r>
              <a:rPr lang="en-US" sz="1400" b="0" i="0" u="none" strike="noStrike" cap="none" dirty="0">
                <a:solidFill>
                  <a:srgbClr val="000000"/>
                </a:solidFill>
                <a:latin typeface="Arial"/>
                <a:ea typeface="Arial"/>
                <a:cs typeface="Arial"/>
                <a:sym typeface="Arial"/>
              </a:rPr>
              <a:t> newest </a:t>
            </a:r>
            <a:r>
              <a:rPr lang="en-US" sz="1400" b="0" i="0" u="none" strike="noStrike" cap="none" dirty="0" smtClean="0">
                <a:solidFill>
                  <a:srgbClr val="000000"/>
                </a:solidFill>
                <a:latin typeface="Arial"/>
                <a:ea typeface="Arial"/>
                <a:cs typeface="Arial"/>
                <a:sym typeface="Arial"/>
              </a:rPr>
              <a:t>features, which I mentioned earlier </a:t>
            </a:r>
            <a:r>
              <a:rPr lang="en-US" sz="1400" b="0" i="0" u="none" strike="noStrike" cap="none" dirty="0">
                <a:solidFill>
                  <a:srgbClr val="000000"/>
                </a:solidFill>
                <a:latin typeface="Arial"/>
                <a:ea typeface="Arial"/>
                <a:cs typeface="Arial"/>
                <a:sym typeface="Arial"/>
              </a:rPr>
              <a:t>– the 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err="1">
                <a:solidFill>
                  <a:srgbClr val="000000"/>
                </a:solidFill>
                <a:latin typeface="Arial"/>
                <a:ea typeface="Arial"/>
                <a:cs typeface="Arial"/>
                <a:sym typeface="Arial"/>
              </a:rPr>
              <a:t>computationalists</a:t>
            </a:r>
            <a:r>
              <a:rPr lang="en-US" sz="1400" b="0" i="0" u="none" strike="noStrike" cap="none" dirty="0">
                <a:solidFill>
                  <a:srgbClr val="000000"/>
                </a:solidFill>
                <a:latin typeface="Arial"/>
                <a:ea typeface="Arial"/>
                <a:cs typeface="Arial"/>
                <a:sym typeface="Arial"/>
              </a:rPr>
              <a:t>, however, there is no real equivalent. GenePattern Notebook helps bring these worlds together, so that you can keep your notes and your computational analyses together in an easy-to-understand, narrative format.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a:t>
            </a:r>
            <a:r>
              <a:rPr lang="en-US" sz="1400" b="0" i="0" u="none" strike="noStrike" cap="none" dirty="0" smtClean="0">
                <a:solidFill>
                  <a:srgbClr val="000000"/>
                </a:solidFill>
                <a:latin typeface="Arial"/>
                <a:ea typeface="Arial"/>
                <a:cs typeface="Arial"/>
                <a:sym typeface="Arial"/>
              </a:rPr>
              <a:t>research,</a:t>
            </a:r>
            <a:r>
              <a:rPr lang="en-US" sz="1400" b="0" i="0" u="none" strike="noStrike" cap="none" baseline="0" dirty="0" smtClean="0">
                <a:solidFill>
                  <a:srgbClr val="000000"/>
                </a:solidFill>
                <a:latin typeface="Arial"/>
                <a:ea typeface="Arial"/>
                <a:cs typeface="Arial"/>
                <a:sym typeface="Arial"/>
              </a:rPr>
              <a:t> or begin to structure a paper</a:t>
            </a:r>
            <a:endParaRPr lang="en-US" sz="1400" b="0" i="0" u="none" strike="noStrike" cap="none" dirty="0" smtClean="0">
              <a:solidFill>
                <a:srgbClr val="000000"/>
              </a:solidFill>
              <a:latin typeface="Arial"/>
              <a:ea typeface="Arial"/>
              <a:cs typeface="Arial"/>
              <a:sym typeface="Arial"/>
            </a:endParaRP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1705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GenePattern Notebook is built on top of a platform called Jupyter</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Who here has heard of Jupyter?</a:t>
            </a:r>
            <a:r>
              <a:rPr lang="en-US" sz="1400" b="0" i="0" u="none" strike="noStrike" cap="none" baseline="0" dirty="0" smtClean="0">
                <a:solidFill>
                  <a:srgbClr val="000000"/>
                </a:solidFill>
                <a:latin typeface="Arial"/>
                <a:ea typeface="Arial"/>
                <a:cs typeface="Arial"/>
                <a:sym typeface="Arial"/>
              </a:rPr>
              <a:t> Who has used Jupyter?</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It's open source software.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the GenePattern Notebook Environment lets you create </a:t>
            </a:r>
            <a:r>
              <a:rPr lang="en-US" sz="1400" b="0" i="0" u="none" strike="noStrike" cap="none" dirty="0" err="1">
                <a:solidFill>
                  <a:srgbClr val="000000"/>
                </a:solidFill>
                <a:latin typeface="Arial"/>
                <a:ea typeface="Arial"/>
                <a:cs typeface="Arial"/>
                <a:sym typeface="Arial"/>
              </a:rPr>
              <a:t>bioinformatic</a:t>
            </a:r>
            <a:r>
              <a:rPr lang="en-US" sz="1400" b="0" i="0" u="none" strike="noStrike" cap="none" dirty="0">
                <a:solidFill>
                  <a:srgbClr val="000000"/>
                </a:solidFill>
                <a:latin typeface="Arial"/>
                <a:ea typeface="Arial"/>
                <a:cs typeface="Arial"/>
                <a:sym typeface="Arial"/>
              </a:rPr>
              <a:t>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993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715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53040" y="4110120"/>
            <a:ext cx="5551200" cy="430992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Alright, alright, so enough talk. Let’s dive right in. Sometimes the best way to learn is by doing.</a:t>
            </a:r>
          </a:p>
          <a:p>
            <a:pPr marL="0" marR="0" lvl="0" indent="0" algn="l" rtl="0">
              <a:lnSpc>
                <a:spcPct val="100000"/>
              </a:lnSpc>
              <a:spcBef>
                <a:spcPts val="0"/>
              </a:spcBef>
              <a:buNone/>
            </a:pP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So with that in mind, we’re going to do a bit of a follow-along exercise. And I’m going to explain things as we go.</a:t>
            </a:r>
          </a:p>
        </p:txBody>
      </p:sp>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47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1" i="0" u="none" strike="noStrike" cap="none" dirty="0" smtClean="0">
                <a:solidFill>
                  <a:srgbClr val="000000"/>
                </a:solidFill>
                <a:latin typeface="Arial"/>
                <a:ea typeface="Arial"/>
                <a:cs typeface="Arial"/>
                <a:sym typeface="Arial"/>
              </a:rPr>
              <a:t>Be clear that this is follow along</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the beginning</a:t>
            </a:r>
            <a:r>
              <a:rPr lang="en-US" sz="1500" b="0" i="0" u="none" strike="noStrike" cap="none" baseline="0" dirty="0" smtClean="0">
                <a:solidFill>
                  <a:srgbClr val="000000"/>
                </a:solidFill>
                <a:latin typeface="Arial"/>
                <a:ea typeface="Arial"/>
                <a:cs typeface="Arial"/>
                <a:sym typeface="Arial"/>
              </a:rPr>
              <a:t> of class, when you went to </a:t>
            </a:r>
            <a:r>
              <a:rPr lang="en-US" sz="1500" b="0" i="0" u="none" strike="noStrike" cap="none" dirty="0" smtClean="0">
                <a:solidFill>
                  <a:srgbClr val="000000"/>
                </a:solidFill>
                <a:latin typeface="Arial"/>
                <a:ea typeface="Arial"/>
                <a:cs typeface="Arial"/>
                <a:sym typeface="Arial"/>
              </a:rPr>
              <a:t>notebook.genepattern.org </a:t>
            </a:r>
            <a:r>
              <a:rPr lang="en-US" sz="1500" b="0" i="0" u="none" strike="noStrike" cap="none" dirty="0">
                <a:solidFill>
                  <a:srgbClr val="000000"/>
                </a:solidFill>
                <a:latin typeface="Arial"/>
                <a:ea typeface="Arial"/>
                <a:cs typeface="Arial"/>
                <a:sym typeface="Arial"/>
              </a:rPr>
              <a:t>you should have seen a login page that looks something like the one I’m showing up on the screen.</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And as you can see, there’s a “Register an Account</a:t>
            </a:r>
            <a:r>
              <a:rPr lang="en-US" sz="1500" b="0" i="0" u="none" strike="noStrike" cap="none" dirty="0" smtClean="0">
                <a:solidFill>
                  <a:srgbClr val="000000"/>
                </a:solidFill>
                <a:latin typeface="Arial"/>
                <a:ea typeface="Arial"/>
                <a:cs typeface="Arial"/>
                <a:sym typeface="Arial"/>
              </a:rPr>
              <a:t>”&lt;</a:t>
            </a:r>
            <a:r>
              <a:rPr lang="en-US" sz="1500" b="0" i="1" u="none" strike="noStrike" cap="none" dirty="0" smtClean="0">
                <a:solidFill>
                  <a:srgbClr val="000000"/>
                </a:solidFill>
                <a:latin typeface="Arial"/>
                <a:ea typeface="Arial"/>
                <a:cs typeface="Arial"/>
                <a:sym typeface="Arial"/>
              </a:rPr>
              <a:t>click for animation&gt; </a:t>
            </a:r>
            <a:r>
              <a:rPr lang="en-US" sz="1500" b="0" i="0" u="none" strike="noStrike" cap="none" dirty="0">
                <a:solidFill>
                  <a:srgbClr val="000000"/>
                </a:solidFill>
                <a:latin typeface="Arial"/>
                <a:ea typeface="Arial"/>
                <a:cs typeface="Arial"/>
                <a:sym typeface="Arial"/>
              </a:rPr>
              <a:t>button in the </a:t>
            </a:r>
            <a:r>
              <a:rPr lang="en-US" sz="1500" b="0" i="0" u="none" strike="noStrike" cap="none" dirty="0" smtClean="0">
                <a:solidFill>
                  <a:srgbClr val="000000"/>
                </a:solidFill>
                <a:latin typeface="Arial"/>
                <a:ea typeface="Arial"/>
                <a:cs typeface="Arial"/>
                <a:sym typeface="Arial"/>
              </a:rPr>
              <a:t>right-hand </a:t>
            </a:r>
            <a:r>
              <a:rPr lang="en-US" sz="1500" b="0" i="0" u="none" strike="noStrike" cap="none" dirty="0">
                <a:solidFill>
                  <a:srgbClr val="000000"/>
                </a:solidFill>
                <a:latin typeface="Arial"/>
                <a:ea typeface="Arial"/>
                <a:cs typeface="Arial"/>
                <a:sym typeface="Arial"/>
              </a:rPr>
              <a:t>box, and the login form on the left</a:t>
            </a: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r>
              <a:rPr lang="en-US" sz="1500" b="0" i="0" u="none" strike="noStrike" cap="none" baseline="0" dirty="0" smtClean="0">
                <a:solidFill>
                  <a:srgbClr val="000000"/>
                </a:solidFill>
                <a:latin typeface="Arial"/>
                <a:ea typeface="Arial"/>
                <a:cs typeface="Arial"/>
                <a:sym typeface="Arial"/>
              </a:rPr>
              <a:t> Has everyone registered and logged in?</a:t>
            </a:r>
            <a:endParaRPr lang="en-US" sz="1500" b="0" i="0" u="none" strike="noStrike" cap="none" dirty="0">
              <a:solidFill>
                <a:srgbClr val="000000"/>
              </a:solidFill>
              <a:latin typeface="Arial"/>
              <a:ea typeface="Arial"/>
              <a:cs typeface="Arial"/>
              <a:sym typeface="Arial"/>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159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160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Public Notebooks tab.</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Public Notebooks tab and look through the list.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On the left, you’ll see that you can browse through the</a:t>
            </a:r>
            <a:r>
              <a:rPr lang="en-US" sz="1400" b="0" i="0" u="none" strike="noStrike" cap="none" baseline="0" dirty="0" smtClean="0">
                <a:solidFill>
                  <a:srgbClr val="000000"/>
                </a:solidFill>
                <a:latin typeface="Arial"/>
                <a:ea typeface="Arial"/>
                <a:cs typeface="Arial"/>
                <a:sym typeface="Arial"/>
              </a:rPr>
              <a:t> available featured, tutorial or workshop notebooks, as well as browsing all in the Community tab. Anyone can publish their notebook, and by default they will be published in the Community section. </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rgbClr val="000000"/>
                </a:solidFill>
                <a:latin typeface="Arial"/>
                <a:ea typeface="Arial"/>
                <a:cs typeface="Arial"/>
                <a:sym typeface="Arial"/>
              </a:rPr>
              <a:t>Today, </a:t>
            </a:r>
            <a:r>
              <a:rPr lang="en-US" sz="1400" b="0" i="0" u="none" strike="noStrike" cap="none" dirty="0">
                <a:solidFill>
                  <a:srgbClr val="000000"/>
                </a:solidFill>
                <a:latin typeface="Arial"/>
                <a:ea typeface="Arial"/>
                <a:cs typeface="Arial"/>
                <a:sym typeface="Arial"/>
              </a:rPr>
              <a:t>we’re going to start with something very basic. </a:t>
            </a:r>
            <a:r>
              <a:rPr lang="en-US" sz="1400" b="0" i="0" u="none" strike="noStrike" cap="none" dirty="0" smtClean="0">
                <a:solidFill>
                  <a:srgbClr val="000000"/>
                </a:solidFill>
                <a:latin typeface="Arial"/>
                <a:ea typeface="Arial"/>
                <a:cs typeface="Arial"/>
                <a:sym typeface="Arial"/>
              </a:rPr>
              <a:t>So, select</a:t>
            </a:r>
            <a:r>
              <a:rPr lang="en-US" sz="1400" b="0" i="0" u="none" strike="noStrike" cap="none" baseline="0" dirty="0" smtClean="0">
                <a:solidFill>
                  <a:srgbClr val="000000"/>
                </a:solidFill>
                <a:latin typeface="Arial"/>
                <a:ea typeface="Arial"/>
                <a:cs typeface="Arial"/>
                <a:sym typeface="Arial"/>
              </a:rPr>
              <a:t> the Workshop section, then</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go ahead and </a:t>
            </a:r>
            <a:r>
              <a:rPr lang="en-US" sz="1400" b="0" i="0" u="none" strike="noStrike" cap="none" dirty="0" smtClean="0">
                <a:solidFill>
                  <a:srgbClr val="000000"/>
                </a:solidFill>
                <a:latin typeface="Arial"/>
                <a:ea typeface="Arial"/>
                <a:cs typeface="Arial"/>
                <a:sym typeface="Arial"/>
              </a:rPr>
              <a:t>search for</a:t>
            </a:r>
            <a:r>
              <a:rPr lang="en-US" sz="1400" b="0" i="0" u="none" strike="noStrike" cap="none" baseline="0" dirty="0" smtClean="0">
                <a:solidFill>
                  <a:srgbClr val="000000"/>
                </a:solidFill>
                <a:latin typeface="Arial"/>
                <a:ea typeface="Arial"/>
                <a:cs typeface="Arial"/>
                <a:sym typeface="Arial"/>
              </a:rPr>
              <a:t> Boston, and click on the </a:t>
            </a:r>
            <a:r>
              <a:rPr lang="it-IT" sz="1400" dirty="0" smtClean="0">
                <a:solidFill>
                  <a:srgbClr val="050505"/>
                </a:solidFill>
                <a:ea typeface="Arial"/>
                <a:cs typeface="Arial"/>
                <a:sym typeface="Arial"/>
              </a:rPr>
              <a:t>2018-04-26-BU </a:t>
            </a:r>
            <a:r>
              <a:rPr lang="it-IT" sz="1400" dirty="0" smtClean="0">
                <a:solidFill>
                  <a:srgbClr val="050505"/>
                </a:solidFill>
                <a:ea typeface="Arial"/>
                <a:cs typeface="Arial"/>
                <a:sym typeface="Arial"/>
              </a:rPr>
              <a:t>Molecular Bio – Intro to RNA-seq in GenePattern</a:t>
            </a:r>
            <a:endParaRPr lang="en-US" sz="1400" b="0" strike="noStrike" dirty="0" smtClean="0">
              <a:solidFill>
                <a:srgbClr val="050505"/>
              </a:solidFill>
              <a:ea typeface="Arial"/>
              <a:cs typeface="Arial"/>
              <a:sym typeface="Arial"/>
            </a:endParaRPr>
          </a:p>
          <a:p>
            <a:pPr marL="0" marR="0" lvl="0" indent="0" algn="l" rtl="0">
              <a:spcBef>
                <a:spcPts val="0"/>
              </a:spcBef>
              <a:buNone/>
            </a:pPr>
            <a:r>
              <a:rPr lang="en-US" sz="1400" b="0" i="0" u="none" strike="noStrike" cap="none" baseline="0" dirty="0" smtClean="0">
                <a:solidFill>
                  <a:srgbClr val="000000"/>
                </a:solidFill>
                <a:latin typeface="Arial"/>
                <a:ea typeface="Arial"/>
                <a:cs typeface="Arial"/>
                <a:sym typeface="Arial"/>
              </a:rPr>
              <a:t>notebook, then click on Run Notebook to make a copy in your own Files tab.</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47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4</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dirty="0">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Has everyone caught up to this point? </a:t>
            </a:r>
            <a:r>
              <a:rPr lang="en-US" sz="2200" b="1" i="1" u="none" strike="noStrike" cap="none" dirty="0">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Okay, then I’m going to go ahead and explain what you’re seeing in this notebook</a:t>
            </a:r>
            <a:r>
              <a:rPr lang="en-US" sz="22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22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2200" b="0" i="0" u="none" strike="noStrike" cap="none" dirty="0">
              <a:solidFill>
                <a:srgbClr val="000000"/>
              </a:solidFill>
              <a:latin typeface="Arial"/>
              <a:ea typeface="Arial"/>
              <a:cs typeface="Arial"/>
              <a:sym typeface="Arial"/>
            </a:endParaRP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6233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dirty="0" smtClean="0">
                <a:solidFill>
                  <a:srgbClr val="000000"/>
                </a:solidFill>
                <a:latin typeface="Arial"/>
                <a:ea typeface="Arial"/>
                <a:cs typeface="Arial"/>
                <a:sym typeface="Arial"/>
              </a:rPr>
              <a:t>First</a:t>
            </a:r>
            <a:r>
              <a:rPr lang="en-US" sz="1600" b="0" i="0" u="none" strike="noStrike" cap="none" baseline="0" dirty="0" smtClean="0">
                <a:solidFill>
                  <a:srgbClr val="000000"/>
                </a:solidFill>
                <a:latin typeface="Arial"/>
                <a:ea typeface="Arial"/>
                <a:cs typeface="Arial"/>
                <a:sym typeface="Arial"/>
              </a:rPr>
              <a:t> off</a:t>
            </a:r>
            <a:r>
              <a:rPr lang="en-US" sz="1600" b="0" i="0" u="none" strike="noStrike" cap="none" dirty="0" smtClean="0">
                <a:solidFill>
                  <a:srgbClr val="000000"/>
                </a:solidFill>
                <a:latin typeface="Arial"/>
                <a:ea typeface="Arial"/>
                <a:cs typeface="Arial"/>
                <a:sym typeface="Arial"/>
              </a:rPr>
              <a:t>, </a:t>
            </a:r>
            <a:r>
              <a:rPr lang="en-US" sz="1600" b="0" i="0" u="none" strike="noStrike" cap="none" dirty="0">
                <a:solidFill>
                  <a:srgbClr val="000000"/>
                </a:solidFill>
                <a:latin typeface="Arial"/>
                <a:ea typeface="Arial"/>
                <a:cs typeface="Arial"/>
                <a:sym typeface="Arial"/>
              </a:rPr>
              <a:t>no discussion of notebook functionality would be complete without mentioning the ability to save, or revert to a saved checkpoint.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This works just like saving </a:t>
            </a:r>
            <a:r>
              <a:rPr lang="en-US" sz="1600" b="0" i="0" u="none" strike="noStrike" cap="none" dirty="0" smtClean="0">
                <a:solidFill>
                  <a:srgbClr val="000000"/>
                </a:solidFill>
                <a:latin typeface="Arial"/>
                <a:ea typeface="Arial"/>
                <a:cs typeface="Arial"/>
                <a:sym typeface="Arial"/>
              </a:rPr>
              <a:t>in</a:t>
            </a:r>
            <a:r>
              <a:rPr lang="en-US" sz="1600" b="0" i="0" u="none" strike="noStrike" cap="none" baseline="0" dirty="0" smtClean="0">
                <a:solidFill>
                  <a:srgbClr val="000000"/>
                </a:solidFill>
                <a:latin typeface="Arial"/>
                <a:ea typeface="Arial"/>
                <a:cs typeface="Arial"/>
                <a:sym typeface="Arial"/>
              </a:rPr>
              <a:t> </a:t>
            </a:r>
            <a:r>
              <a:rPr lang="en-US" sz="1600" b="0" i="0" u="none" strike="noStrike" cap="none" dirty="0" smtClean="0">
                <a:solidFill>
                  <a:srgbClr val="000000"/>
                </a:solidFill>
                <a:latin typeface="Arial"/>
                <a:ea typeface="Arial"/>
                <a:cs typeface="Arial"/>
                <a:sym typeface="Arial"/>
              </a:rPr>
              <a:t>Microsoft </a:t>
            </a:r>
            <a:r>
              <a:rPr lang="en-US" sz="1600" b="0" i="0" u="none" strike="noStrike" cap="none" dirty="0">
                <a:solidFill>
                  <a:srgbClr val="000000"/>
                </a:solidFill>
                <a:latin typeface="Arial"/>
                <a:ea typeface="Arial"/>
                <a:cs typeface="Arial"/>
                <a:sym typeface="Arial"/>
              </a:rPr>
              <a:t>Word </a:t>
            </a:r>
            <a:r>
              <a:rPr lang="en-US" sz="1600" b="0" i="0" u="none" strike="noStrike" cap="none" dirty="0" smtClean="0">
                <a:solidFill>
                  <a:srgbClr val="000000"/>
                </a:solidFill>
                <a:latin typeface="Arial"/>
                <a:ea typeface="Arial"/>
                <a:cs typeface="Arial"/>
                <a:sym typeface="Arial"/>
              </a:rPr>
              <a:t>or</a:t>
            </a:r>
            <a:r>
              <a:rPr lang="en-US" sz="1600" b="0" i="0" u="none" strike="noStrike" cap="none" baseline="0" dirty="0" smtClean="0">
                <a:solidFill>
                  <a:srgbClr val="000000"/>
                </a:solidFill>
                <a:latin typeface="Arial"/>
                <a:ea typeface="Arial"/>
                <a:cs typeface="Arial"/>
                <a:sym typeface="Arial"/>
              </a:rPr>
              <a:t> Google Docs</a:t>
            </a:r>
            <a:r>
              <a:rPr lang="en-US" sz="1600" b="0" i="0" u="none" strike="noStrike" cap="none" dirty="0" smtClean="0">
                <a:solidFill>
                  <a:srgbClr val="000000"/>
                </a:solidFill>
                <a:latin typeface="Arial"/>
                <a:ea typeface="Arial"/>
                <a:cs typeface="Arial"/>
                <a:sym typeface="Arial"/>
              </a:rPr>
              <a:t>.  This is available</a:t>
            </a:r>
            <a:r>
              <a:rPr lang="en-US" sz="1600" b="0" i="0" u="none" strike="noStrike" cap="none" baseline="0" dirty="0" smtClean="0">
                <a:solidFill>
                  <a:srgbClr val="000000"/>
                </a:solidFill>
                <a:latin typeface="Arial"/>
                <a:ea typeface="Arial"/>
                <a:cs typeface="Arial"/>
                <a:sym typeface="Arial"/>
              </a:rPr>
              <a:t> in the </a:t>
            </a:r>
            <a:r>
              <a:rPr lang="en-US" sz="1600" b="0" i="0" u="none" strike="noStrike" cap="none" dirty="0" smtClean="0">
                <a:solidFill>
                  <a:srgbClr val="000000"/>
                </a:solidFill>
                <a:latin typeface="Arial"/>
                <a:ea typeface="Arial"/>
                <a:cs typeface="Arial"/>
                <a:sym typeface="Arial"/>
              </a:rPr>
              <a:t>File </a:t>
            </a:r>
            <a:r>
              <a:rPr lang="en-US" sz="1600" b="0" i="0" u="none" strike="noStrike" cap="none" dirty="0">
                <a:solidFill>
                  <a:srgbClr val="000000"/>
                </a:solidFill>
                <a:latin typeface="Arial"/>
                <a:ea typeface="Arial"/>
                <a:cs typeface="Arial"/>
                <a:sym typeface="Arial"/>
              </a:rPr>
              <a:t>menu at the top of a notebook.</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1" i="1" u="none" strike="noStrike" cap="none" dirty="0">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349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key features provided by the </a:t>
            </a:r>
            <a:r>
              <a:rPr lang="en-US" sz="1400" b="0" i="0" u="sng" strike="noStrike" cap="none" dirty="0">
                <a:solidFill>
                  <a:srgbClr val="000000"/>
                </a:solidFill>
                <a:latin typeface="Arial"/>
                <a:ea typeface="Arial"/>
                <a:cs typeface="Arial"/>
                <a:sym typeface="Arial"/>
              </a:rPr>
              <a:t>GenePattern Notebook </a:t>
            </a:r>
            <a:r>
              <a:rPr lang="en-US" sz="1400" b="0" i="0" u="none" strike="noStrike" cap="none" dirty="0">
                <a:solidFill>
                  <a:srgbClr val="000000"/>
                </a:solidFill>
                <a:latin typeface="Arial"/>
                <a:ea typeface="Arial"/>
                <a:cs typeface="Arial"/>
                <a:sym typeface="Arial"/>
              </a:rPr>
              <a:t>environment are GenePattern cells. These cells are rendered as interactive widgets that provide the functionality of GenePattern inside the notebook environment.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There</a:t>
            </a:r>
            <a:r>
              <a:rPr lang="en-US" sz="1400" b="0" i="0" u="none" strike="noStrike" cap="none" baseline="0" dirty="0" smtClean="0">
                <a:solidFill>
                  <a:srgbClr val="000000"/>
                </a:solidFill>
                <a:latin typeface="Arial"/>
                <a:ea typeface="Arial"/>
                <a:cs typeface="Arial"/>
                <a:sym typeface="Arial"/>
              </a:rPr>
              <a:t> are a few different kinds of GenePattern cells</a:t>
            </a:r>
            <a:r>
              <a:rPr lang="en-US" sz="1400" b="0" i="0" u="none" strike="noStrike" cap="none" dirty="0" smtClean="0">
                <a:solidFill>
                  <a:srgbClr val="000000"/>
                </a:solidFill>
                <a:latin typeface="Arial"/>
                <a:ea typeface="Arial"/>
                <a:cs typeface="Arial"/>
                <a:sym typeface="Arial"/>
              </a:rPr>
              <a:t> </a:t>
            </a:r>
            <a:endParaRPr lang="en-US" sz="1400" b="0" i="0" u="none" strike="noStrike" cap="none" dirty="0">
              <a:solidFill>
                <a:srgbClr val="000000"/>
              </a:solidFill>
              <a:latin typeface="Arial"/>
              <a:ea typeface="Arial"/>
              <a:cs typeface="Arial"/>
              <a:sym typeface="Arial"/>
            </a:endParaRP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356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 first, and perhaps least interesting, of these types are authentication cells.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These cells allow a researcher to authenticate with a GenePattern server.</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Doing this allows data sent to the server to be kept private, or even shared with other users.</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the first GenePattern cell you see in the notebook is one of these authentication cells.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1" i="1"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r>
              <a:rPr lang="en-US" sz="1400" b="1" i="1" u="none" strike="noStrike" cap="none" dirty="0" smtClean="0">
                <a:solidFill>
                  <a:srgbClr val="000000"/>
                </a:solidFill>
                <a:latin typeface="Arial"/>
                <a:ea typeface="Arial"/>
                <a:cs typeface="Arial"/>
                <a:sym typeface="Arial"/>
              </a:rPr>
              <a:t>“Log in as”</a:t>
            </a:r>
            <a:endParaRPr lang="en-US" sz="1400" b="1" i="1"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(from one notebook you can log into</a:t>
            </a:r>
            <a:r>
              <a:rPr lang="en-US" sz="1400" b="0" i="0" u="none" strike="noStrike" cap="none" baseline="0" dirty="0" smtClean="0">
                <a:solidFill>
                  <a:srgbClr val="000000"/>
                </a:solidFill>
                <a:latin typeface="Arial"/>
                <a:ea typeface="Arial"/>
                <a:cs typeface="Arial"/>
                <a:sym typeface="Arial"/>
              </a:rPr>
              <a:t> any number of servers</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1" i="1" u="none" strike="noStrike" cap="none" dirty="0" smtClean="0">
                <a:solidFill>
                  <a:srgbClr val="000000"/>
                </a:solidFill>
                <a:latin typeface="Arial"/>
                <a:ea typeface="Arial"/>
                <a:cs typeface="Arial"/>
                <a:sym typeface="Arial"/>
              </a:rPr>
              <a:t>Make sure they successfully log</a:t>
            </a:r>
            <a:r>
              <a:rPr lang="en-US" sz="1400" b="1" i="1" u="none" strike="noStrike" cap="none" baseline="0" dirty="0" smtClean="0">
                <a:solidFill>
                  <a:srgbClr val="000000"/>
                </a:solidFill>
                <a:latin typeface="Arial"/>
                <a:ea typeface="Arial"/>
                <a:cs typeface="Arial"/>
                <a:sym typeface="Arial"/>
              </a:rPr>
              <a:t> in</a:t>
            </a:r>
            <a:endParaRPr lang="en-US" sz="1400" b="1" i="1"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endParaRPr lang="en-US" sz="1400" b="0" i="0" u="none" strike="noStrike" cap="none" dirty="0">
              <a:solidFill>
                <a:srgbClr val="000000"/>
              </a:solidFill>
              <a:latin typeface="Arial"/>
              <a:ea typeface="Arial"/>
              <a:cs typeface="Arial"/>
              <a:sym typeface="Arial"/>
            </a:endParaRPr>
          </a:p>
        </p:txBody>
      </p:sp>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451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 next type of GenePattern cells are analysis cells. And as you scroll down in this notebook, these are the other cells you see with the GenePattern logo at the top.</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These allow a researcher to upload data or set other parameters.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example, the first one of these you see </a:t>
            </a:r>
            <a:r>
              <a:rPr lang="en-US" sz="1200" b="0" i="0" u="none" strike="noStrike" cap="none" dirty="0" smtClean="0">
                <a:solidFill>
                  <a:srgbClr val="000000"/>
                </a:solidFill>
                <a:latin typeface="Arial"/>
                <a:ea typeface="Arial"/>
                <a:cs typeface="Arial"/>
                <a:sym typeface="Arial"/>
              </a:rPr>
              <a:t>– </a:t>
            </a:r>
            <a:r>
              <a:rPr lang="en-US" sz="1200" b="0" i="1" u="none" strike="noStrike" cap="none" dirty="0" err="1" smtClean="0">
                <a:solidFill>
                  <a:srgbClr val="000000"/>
                </a:solidFill>
                <a:latin typeface="Arial"/>
                <a:ea typeface="Arial"/>
                <a:cs typeface="Arial"/>
                <a:sym typeface="Arial"/>
              </a:rPr>
              <a:t>FastQC</a:t>
            </a:r>
            <a:r>
              <a:rPr lang="en-US" sz="1200" b="0" i="1" u="none" strike="noStrike" cap="none" dirty="0" smtClean="0">
                <a:solidFill>
                  <a:srgbClr val="000000"/>
                </a:solidFill>
                <a:latin typeface="Arial"/>
                <a:ea typeface="Arial"/>
                <a:cs typeface="Arial"/>
                <a:sym typeface="Arial"/>
              </a:rPr>
              <a:t> </a:t>
            </a:r>
            <a:r>
              <a:rPr lang="en-US" sz="1200" b="0" i="0" u="none" strike="noStrike" cap="none" dirty="0" smtClean="0">
                <a:solidFill>
                  <a:srgbClr val="000000"/>
                </a:solidFill>
                <a:latin typeface="Arial"/>
                <a:ea typeface="Arial"/>
                <a:cs typeface="Arial"/>
                <a:sym typeface="Arial"/>
              </a:rPr>
              <a:t>–</a:t>
            </a:r>
            <a:r>
              <a:rPr lang="en-US" sz="1200" b="0" i="0" u="none" strike="noStrike" cap="none" baseline="0" dirty="0" smtClean="0">
                <a:solidFill>
                  <a:srgbClr val="000000"/>
                </a:solidFill>
                <a:latin typeface="Arial"/>
                <a:ea typeface="Arial"/>
                <a:cs typeface="Arial"/>
                <a:sym typeface="Arial"/>
              </a:rPr>
              <a:t> which will be the first step in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workflow today. We will use this module to do a quality check on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data, to determine if we need to clean the data up at all, before proceeding to alignment.</a:t>
            </a:r>
          </a:p>
          <a:p>
            <a:pPr marL="216000" marR="0" lvl="0" indent="-2160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the purposes of this exercise, </a:t>
            </a:r>
            <a:r>
              <a:rPr lang="en-US" sz="1200" b="0" i="0" u="none" strike="noStrike" cap="none" dirty="0" smtClean="0">
                <a:solidFill>
                  <a:srgbClr val="000000"/>
                </a:solidFill>
                <a:latin typeface="Arial"/>
                <a:ea typeface="Arial"/>
                <a:cs typeface="Arial"/>
                <a:sym typeface="Arial"/>
              </a:rPr>
              <a:t>we only need to provide an input file</a:t>
            </a:r>
            <a:endParaRPr lang="en-US" sz="12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You will notice the instructions for that in the blue box. In fact, in all the notebooks today, the instructions you should follow will be in blue boxes like this one.</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All you need to do is </a:t>
            </a:r>
            <a:r>
              <a:rPr lang="en-US" sz="1200" b="0" i="0" u="none" strike="noStrike" cap="none" dirty="0" smtClean="0">
                <a:solidFill>
                  <a:srgbClr val="000000"/>
                </a:solidFill>
                <a:latin typeface="Arial"/>
                <a:ea typeface="Arial"/>
                <a:cs typeface="Arial"/>
                <a:sym typeface="Arial"/>
              </a:rPr>
              <a:t>drag in the input fastq.gz</a:t>
            </a:r>
            <a:r>
              <a:rPr lang="en-US" sz="1200" b="0" i="0" u="none" strike="noStrike" cap="none" baseline="0" dirty="0" smtClean="0">
                <a:solidFill>
                  <a:srgbClr val="000000"/>
                </a:solidFill>
                <a:latin typeface="Arial"/>
                <a:ea typeface="Arial"/>
                <a:cs typeface="Arial"/>
                <a:sym typeface="Arial"/>
              </a:rPr>
              <a:t> file</a:t>
            </a:r>
            <a:r>
              <a:rPr lang="en-US" sz="1200" b="0" i="0" u="none" strike="noStrike" cap="none" dirty="0" smtClean="0">
                <a:solidFill>
                  <a:srgbClr val="000000"/>
                </a:solidFill>
                <a:latin typeface="Arial"/>
                <a:ea typeface="Arial"/>
                <a:cs typeface="Arial"/>
                <a:sym typeface="Arial"/>
              </a:rPr>
              <a:t>, </a:t>
            </a:r>
            <a:r>
              <a:rPr lang="en-US" sz="1200" b="0" i="0" u="none" strike="noStrike" cap="none" dirty="0">
                <a:solidFill>
                  <a:srgbClr val="000000"/>
                </a:solidFill>
                <a:latin typeface="Arial"/>
                <a:ea typeface="Arial"/>
                <a:cs typeface="Arial"/>
                <a:sym typeface="Arial"/>
              </a:rPr>
              <a:t>then click the Run button to launch the analysis. So I want all of you to go ahead and do that </a:t>
            </a:r>
            <a:r>
              <a:rPr lang="en-US" sz="1200" b="0" i="0" u="none" strike="noStrike" cap="none" dirty="0" smtClean="0">
                <a:solidFill>
                  <a:srgbClr val="000000"/>
                </a:solidFill>
                <a:latin typeface="Arial"/>
                <a:ea typeface="Arial"/>
                <a:cs typeface="Arial"/>
                <a:sym typeface="Arial"/>
              </a:rPr>
              <a:t>with me now</a:t>
            </a:r>
            <a:r>
              <a:rPr lang="en-US" sz="1200" b="0" i="0" u="none" strike="noStrike" cap="none" dirty="0">
                <a:solidFill>
                  <a:srgbClr val="000000"/>
                </a:solidFill>
                <a:latin typeface="Arial"/>
                <a:ea typeface="Arial"/>
                <a:cs typeface="Arial"/>
                <a:sym typeface="Arial"/>
              </a:rPr>
              <a:t>.</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1" i="1" u="none" strike="noStrike" cap="none" dirty="0">
                <a:solidFill>
                  <a:srgbClr val="000000"/>
                </a:solidFill>
                <a:latin typeface="Arial"/>
                <a:ea typeface="Arial"/>
                <a:cs typeface="Arial"/>
                <a:sym typeface="Arial"/>
              </a:rPr>
              <a:t>**Give them some time to do this.**</a:t>
            </a:r>
          </a:p>
          <a:p>
            <a:pPr marL="1143000" marR="0" lvl="0" indent="-2286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p:txBody>
      </p:sp>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070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A</a:t>
            </a:r>
            <a:r>
              <a:rPr lang="en-US" sz="1400" b="0" i="0" u="none" strike="noStrike" cap="none" baseline="0" dirty="0" smtClean="0">
                <a:solidFill>
                  <a:srgbClr val="000000"/>
                </a:solidFill>
                <a:latin typeface="Arial"/>
                <a:ea typeface="Arial"/>
                <a:cs typeface="Arial"/>
                <a:sym typeface="Arial"/>
              </a:rPr>
              <a:t> third </a:t>
            </a:r>
            <a:r>
              <a:rPr lang="en-US" sz="1400" b="0" i="0" u="none" strike="noStrike" cap="none" dirty="0" smtClean="0">
                <a:solidFill>
                  <a:srgbClr val="000000"/>
                </a:solidFill>
                <a:latin typeface="Arial"/>
                <a:ea typeface="Arial"/>
                <a:cs typeface="Arial"/>
                <a:sym typeface="Arial"/>
              </a:rPr>
              <a:t>type </a:t>
            </a:r>
            <a:r>
              <a:rPr lang="en-US" sz="1400" b="0" i="0" u="none" strike="noStrike" cap="none" dirty="0">
                <a:solidFill>
                  <a:srgbClr val="000000"/>
                </a:solidFill>
                <a:latin typeface="Arial"/>
                <a:ea typeface="Arial"/>
                <a:cs typeface="Arial"/>
                <a:sym typeface="Arial"/>
              </a:rPr>
              <a:t>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Since we’ve </a:t>
            </a:r>
            <a:r>
              <a:rPr lang="en-US" sz="1400" b="0" i="0" u="none" strike="noStrike" cap="none" dirty="0">
                <a:solidFill>
                  <a:srgbClr val="000000"/>
                </a:solidFill>
                <a:latin typeface="Arial"/>
                <a:ea typeface="Arial"/>
                <a:cs typeface="Arial"/>
                <a:sym typeface="Arial"/>
              </a:rPr>
              <a:t>clicked the </a:t>
            </a:r>
            <a:r>
              <a:rPr lang="en-US" sz="1400" b="0" i="1" u="none" strike="noStrike" cap="none" dirty="0">
                <a:solidFill>
                  <a:srgbClr val="000000"/>
                </a:solidFill>
                <a:latin typeface="Arial"/>
                <a:ea typeface="Arial"/>
                <a:cs typeface="Arial"/>
                <a:sym typeface="Arial"/>
              </a:rPr>
              <a:t>Run</a:t>
            </a:r>
            <a:r>
              <a:rPr lang="en-US" sz="1400" b="0" i="0" u="none" strike="noStrike" cap="none" dirty="0">
                <a:solidFill>
                  <a:srgbClr val="000000"/>
                </a:solidFill>
                <a:latin typeface="Arial"/>
                <a:ea typeface="Arial"/>
                <a:cs typeface="Arial"/>
                <a:sym typeface="Arial"/>
              </a:rPr>
              <a:t> button for the </a:t>
            </a:r>
            <a:r>
              <a:rPr lang="en-US" sz="1400" b="0" i="0" u="none" strike="noStrike" cap="none" dirty="0" err="1" smtClean="0">
                <a:solidFill>
                  <a:srgbClr val="000000"/>
                </a:solidFill>
                <a:latin typeface="Arial"/>
                <a:ea typeface="Arial"/>
                <a:cs typeface="Arial"/>
                <a:sym typeface="Arial"/>
              </a:rPr>
              <a:t>FastQC</a:t>
            </a:r>
            <a:r>
              <a:rPr lang="en-US" sz="1400" b="0" i="0" u="none" strike="noStrike" cap="none" dirty="0" smtClean="0">
                <a:solidFill>
                  <a:srgbClr val="000000"/>
                </a:solidFill>
                <a:latin typeface="Arial"/>
                <a:ea typeface="Arial"/>
                <a:cs typeface="Arial"/>
                <a:sym typeface="Arial"/>
              </a:rPr>
              <a:t> analysis,</a:t>
            </a:r>
            <a:r>
              <a:rPr lang="en-US" sz="1400" b="0" i="0" u="none" strike="noStrike" cap="none" baseline="0" dirty="0" smtClean="0">
                <a:solidFill>
                  <a:srgbClr val="000000"/>
                </a:solidFill>
                <a:latin typeface="Arial"/>
                <a:ea typeface="Arial"/>
                <a:cs typeface="Arial"/>
                <a:sym typeface="Arial"/>
              </a:rPr>
              <a:t> you</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should </a:t>
            </a:r>
            <a:r>
              <a:rPr lang="en-US" sz="1400" b="0" i="0" u="none" strike="noStrike" cap="none" dirty="0" smtClean="0">
                <a:solidFill>
                  <a:srgbClr val="000000"/>
                </a:solidFill>
                <a:latin typeface="Arial"/>
                <a:ea typeface="Arial"/>
                <a:cs typeface="Arial"/>
                <a:sym typeface="Arial"/>
              </a:rPr>
              <a:t>now have one </a:t>
            </a:r>
            <a:r>
              <a:rPr lang="en-US" sz="1400" b="0" i="0" u="none" strike="noStrike" cap="none" dirty="0">
                <a:solidFill>
                  <a:srgbClr val="000000"/>
                </a:solidFill>
                <a:latin typeface="Arial"/>
                <a:ea typeface="Arial"/>
                <a:cs typeface="Arial"/>
                <a:sym typeface="Arial"/>
              </a:rPr>
              <a:t>of these cells below the initial analysis cell</a:t>
            </a:r>
            <a:r>
              <a:rPr lang="en-US" sz="1400" b="0" i="0" u="none" strike="noStrike" cap="none" dirty="0" smtClean="0">
                <a:solidFill>
                  <a:srgbClr val="000000"/>
                </a:solidFill>
                <a:latin typeface="Arial"/>
                <a:ea typeface="Arial"/>
                <a:cs typeface="Arial"/>
                <a:sym typeface="Arial"/>
              </a:rPr>
              <a:t>. In an upcoming</a:t>
            </a:r>
            <a:r>
              <a:rPr lang="en-US" sz="1400" b="0" i="0" u="none" strike="noStrike" cap="none" baseline="0" dirty="0" smtClean="0">
                <a:solidFill>
                  <a:srgbClr val="000000"/>
                </a:solidFill>
                <a:latin typeface="Arial"/>
                <a:ea typeface="Arial"/>
                <a:cs typeface="Arial"/>
                <a:sym typeface="Arial"/>
              </a:rPr>
              <a:t> update to the Notebook, these will no longer be separate cells – stay tuned!</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If you look on the </a:t>
            </a:r>
            <a:r>
              <a:rPr lang="en-US" sz="1400" b="0" i="0" u="none" strike="noStrike" cap="none" dirty="0" smtClean="0">
                <a:solidFill>
                  <a:srgbClr val="000000"/>
                </a:solidFill>
                <a:latin typeface="Arial"/>
                <a:ea typeface="Arial"/>
                <a:cs typeface="Arial"/>
                <a:sym typeface="Arial"/>
              </a:rPr>
              <a:t>right-hand </a:t>
            </a:r>
            <a:r>
              <a:rPr lang="en-US" sz="1400" b="0" i="0" u="none" strike="noStrike" cap="none" dirty="0">
                <a:solidFill>
                  <a:srgbClr val="000000"/>
                </a:solidFill>
                <a:latin typeface="Arial"/>
                <a:ea typeface="Arial"/>
                <a:cs typeface="Arial"/>
                <a:sym typeface="Arial"/>
              </a:rPr>
              <a:t>side of the job cell, you should see your job’s current status. Output files or visualizations will appear once the job reaches the Completed state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914400" marR="0" lvl="0" indent="0" algn="l" rtl="0">
              <a:spcBef>
                <a:spcPts val="0"/>
              </a:spcBef>
              <a:buClr>
                <a:srgbClr val="000000"/>
              </a:buClr>
              <a:buSzPts val="630"/>
              <a:buFont typeface="Noto Sans Symbols"/>
              <a:buNone/>
            </a:pPr>
            <a:r>
              <a:rPr lang="en-US" sz="1400" b="0" i="0" u="none" strike="noStrike" cap="none" dirty="0" smtClean="0">
                <a:solidFill>
                  <a:srgbClr val="000000"/>
                </a:solidFill>
                <a:latin typeface="Arial"/>
                <a:ea typeface="Arial"/>
                <a:cs typeface="Arial"/>
                <a:sym typeface="Arial"/>
              </a:rPr>
              <a:t>We’ll cover the next sections of </a:t>
            </a:r>
            <a:r>
              <a:rPr lang="en-US" sz="1400" b="0" i="0" u="none" strike="noStrike" cap="none" smtClean="0">
                <a:solidFill>
                  <a:srgbClr val="000000"/>
                </a:solidFill>
                <a:latin typeface="Arial"/>
                <a:ea typeface="Arial"/>
                <a:cs typeface="Arial"/>
                <a:sym typeface="Arial"/>
              </a:rPr>
              <a:t>the notebook next.</a:t>
            </a:r>
            <a:endParaRPr lang="en-US" sz="1400" b="0" i="0" u="none" strike="noStrike" cap="none" dirty="0">
              <a:solidFill>
                <a:srgbClr val="000000"/>
              </a:solidFill>
              <a:latin typeface="Arial"/>
              <a:ea typeface="Arial"/>
              <a:cs typeface="Arial"/>
              <a:sym typeface="Arial"/>
            </a:endParaRP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6754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script to align sequence to a genome and</a:t>
            </a:r>
            <a:r>
              <a:rPr lang="en-US" baseline="0" dirty="0" smtClean="0"/>
              <a:t> then sort the resulting alignments by genomic coordinates</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6</a:t>
            </a:fld>
            <a:endParaRPr lang="en-US"/>
          </a:p>
        </p:txBody>
      </p:sp>
    </p:spTree>
    <p:extLst>
      <p:ext uri="{BB962C8B-B14F-4D97-AF65-F5344CB8AC3E}">
        <p14:creationId xmlns:p14="http://schemas.microsoft.com/office/powerpoint/2010/main" val="172497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Conceptual – not specific to GenePattern.</a:t>
            </a:r>
          </a:p>
          <a:p>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7</a:t>
            </a:fld>
            <a:endParaRPr lang="en-US"/>
          </a:p>
        </p:txBody>
      </p:sp>
    </p:spTree>
    <p:extLst>
      <p:ext uri="{BB962C8B-B14F-4D97-AF65-F5344CB8AC3E}">
        <p14:creationId xmlns:p14="http://schemas.microsoft.com/office/powerpoint/2010/main" val="429153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10</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GenePattern is our solution</a:t>
            </a:r>
            <a:r>
              <a:rPr lang="en-US" sz="1200" baseline="0" dirty="0" smtClean="0">
                <a:ea typeface="ＭＳ Ｐゴシック" pitchFamily="-109" charset="-128"/>
                <a:cs typeface="ＭＳ Ｐゴシック" pitchFamily="-109" charset="-128"/>
              </a:rPr>
              <a:t> which has these solution features:</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dirty="0" smtClean="0">
              <a:ea typeface="ＭＳ Ｐゴシック" pitchFamily="-109" charset="-128"/>
              <a:cs typeface="ＭＳ Ｐゴシック" pitchFamily="-109" charset="-128"/>
            </a:endParaRPr>
          </a:p>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2968003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11</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continually since then</a:t>
            </a:r>
          </a:p>
          <a:p>
            <a:pPr>
              <a:spcBef>
                <a:spcPct val="0"/>
              </a:spcBef>
              <a:buFontTx/>
              <a:buChar char="•"/>
            </a:pPr>
            <a:r>
              <a:rPr lang="en-US" baseline="0" dirty="0" smtClean="0">
                <a:ea typeface="ＭＳ Ｐゴシック" charset="-128"/>
                <a:cs typeface="ＭＳ Ｐゴシック" charset="-128"/>
              </a:rPr>
              <a:t>There are 50,000 users, who 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hosted server runs around 4000 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with about 100 methods, has had contributions that have widened the scope of available analyses</a:t>
            </a:r>
            <a:endParaRPr lang="en-US" dirty="0" smtClean="0">
              <a:ea typeface="ＭＳ Ｐゴシック" charset="-128"/>
              <a:cs typeface="ＭＳ Ｐゴシック" charset="-128"/>
            </a:endParaRPr>
          </a:p>
        </p:txBody>
      </p:sp>
    </p:spTree>
    <p:extLst>
      <p:ext uri="{BB962C8B-B14F-4D97-AF65-F5344CB8AC3E}">
        <p14:creationId xmlns:p14="http://schemas.microsoft.com/office/powerpoint/2010/main" val="1817564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GenePattern is available on several public servers, providing accessibility with only a Web browser as a requirement.</a:t>
            </a:r>
          </a:p>
          <a:p>
            <a:r>
              <a:rPr lang="en-US" dirty="0" smtClean="0"/>
              <a:t>Can</a:t>
            </a:r>
            <a:r>
              <a:rPr lang="en-US" baseline="0" dirty="0" smtClean="0"/>
              <a:t> also download</a:t>
            </a:r>
            <a:endParaRPr lang="en-US" dirty="0" smtClean="0"/>
          </a:p>
        </p:txBody>
      </p:sp>
      <p:sp>
        <p:nvSpPr>
          <p:cNvPr id="4" name="Slide Number Placeholder 3"/>
          <p:cNvSpPr>
            <a:spLocks noGrp="1"/>
          </p:cNvSpPr>
          <p:nvPr>
            <p:ph type="sldNum" sz="quarter" idx="10"/>
          </p:nvPr>
        </p:nvSpPr>
        <p:spPr/>
        <p:txBody>
          <a:bodyPr/>
          <a:lstStyle/>
          <a:p>
            <a:fld id="{05E06863-E915-E842-99C6-5B855FBF49E7}" type="slidenum">
              <a:rPr lang="en-US" smtClean="0"/>
              <a:t>12</a:t>
            </a:fld>
            <a:endParaRPr lang="en-US"/>
          </a:p>
        </p:txBody>
      </p:sp>
    </p:spTree>
    <p:extLst>
      <p:ext uri="{BB962C8B-B14F-4D97-AF65-F5344CB8AC3E}">
        <p14:creationId xmlns:p14="http://schemas.microsoft.com/office/powerpoint/2010/main" val="1314629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13</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We’ll be talking a lot about</a:t>
            </a:r>
            <a:r>
              <a:rPr lang="en-US" sz="1800" baseline="0" dirty="0" smtClean="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smtClean="0">
                <a:latin typeface="Arial" pitchFamily="-109" charset="0"/>
                <a:ea typeface="ＭＳ Ｐゴシック" pitchFamily="-109" charset="-128"/>
                <a:cs typeface="ＭＳ Ｐゴシック" pitchFamily="-109" charset="-128"/>
              </a:rPr>
              <a:t>GenePattern</a:t>
            </a:r>
            <a:r>
              <a:rPr lang="en-US" sz="1800" baseline="0" dirty="0" smtClean="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82093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14</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Modules are self-contained</a:t>
            </a:r>
            <a:r>
              <a:rPr lang="en-US" sz="1800" baseline="0" dirty="0" smtClean="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12198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43A1B1-D132-0647-90C8-BF70DEF1FFD1}" type="datetimeFigureOut">
              <a:rPr lang="en-US" smtClean="0"/>
              <a:pPr/>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43A1B1-D132-0647-90C8-BF70DEF1FFD1}" type="datetimeFigureOut">
              <a:rPr lang="en-US" smtClean="0"/>
              <a:pPr/>
              <a:t>4/25/2018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3A1B1-D132-0647-90C8-BF70DEF1FFD1}" type="datetimeFigureOut">
              <a:rPr lang="en-US" smtClean="0"/>
              <a:pPr/>
              <a:t>4/25/2018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4/25/2018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4/25/2018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nepattern.broadinstitute.org/" TargetMode="External"/><Relationship Id="rId2" Type="http://schemas.openxmlformats.org/officeDocument/2006/relationships/hyperlink" Target="https://notebook.genepattern.org/"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gp-dev-ami.genepattern.org/" TargetMode="External"/><Relationship Id="rId7"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hyperlink" Target="http://www.genepattern.org/" TargetMode="External"/><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3.jpg"/><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9"/>
          <p:cNvSpPr>
            <a:spLocks noChangeArrowheads="1"/>
          </p:cNvSpPr>
          <p:nvPr/>
        </p:nvSpPr>
        <p:spPr bwMode="auto">
          <a:xfrm>
            <a:off x="2989151" y="282946"/>
            <a:ext cx="2703967" cy="600075"/>
          </a:xfrm>
          <a:prstGeom prst="rect">
            <a:avLst/>
          </a:prstGeom>
          <a:noFill/>
          <a:ln w="9525">
            <a:noFill/>
            <a:miter lim="800000"/>
            <a:headEnd/>
            <a:tailEnd/>
          </a:ln>
        </p:spPr>
        <p:txBody>
          <a:bodyPr wrap="square" lIns="45700" tIns="22850" rIns="45700" bIns="22850">
            <a:prstTxWarp prst="textNoShape">
              <a:avLst/>
            </a:prstTxWarp>
            <a:spAutoFit/>
          </a:bodyPr>
          <a:lstStyle/>
          <a:p>
            <a:r>
              <a:rPr lang="en-US" sz="3600" b="1" dirty="0">
                <a:latin typeface="+mj-lt"/>
                <a:cs typeface="Arial" panose="020B0604020202020204" pitchFamily="34" charset="0"/>
              </a:rPr>
              <a:t>Preliminaries</a:t>
            </a:r>
          </a:p>
        </p:txBody>
      </p:sp>
      <p:sp>
        <p:nvSpPr>
          <p:cNvPr id="7" name="Rectangle 6"/>
          <p:cNvSpPr>
            <a:spLocks noChangeArrowheads="1"/>
          </p:cNvSpPr>
          <p:nvPr/>
        </p:nvSpPr>
        <p:spPr bwMode="auto">
          <a:xfrm>
            <a:off x="353291" y="2346500"/>
            <a:ext cx="8790709" cy="1348061"/>
          </a:xfrm>
          <a:prstGeom prst="rect">
            <a:avLst/>
          </a:prstGeom>
          <a:noFill/>
          <a:ln w="9525">
            <a:noFill/>
            <a:miter lim="800000"/>
            <a:headEnd/>
            <a:tailEnd/>
          </a:ln>
          <a:effectLst>
            <a:prstShdw prst="shdw18" dist="17961" dir="13500000">
              <a:schemeClr val="accent1">
                <a:gamma/>
                <a:shade val="60000"/>
                <a:invGamma/>
                <a:alpha val="74998"/>
              </a:schemeClr>
            </a:prstShdw>
          </a:effectLst>
        </p:spPr>
        <p:txBody>
          <a:bodyPr wrap="square">
            <a:prstTxWarp prst="textNoShape">
              <a:avLst/>
            </a:prstTxWarp>
            <a:spAutoFit/>
          </a:bodyPr>
          <a:lstStyle/>
          <a:p>
            <a:pPr marL="169863" indent="-169863">
              <a:spcBef>
                <a:spcPct val="20000"/>
              </a:spcBef>
              <a:buFont typeface="Arial" pitchFamily="-109" charset="0"/>
              <a:buChar char="•"/>
              <a:defRPr/>
            </a:pPr>
            <a:r>
              <a:rPr lang="en-US" sz="2400" dirty="0">
                <a:cs typeface="Arial" panose="020B0604020202020204" pitchFamily="34" charset="0"/>
              </a:rPr>
              <a:t>Make sure you are connected to the wireless </a:t>
            </a:r>
            <a:r>
              <a:rPr lang="en-US" sz="2400" dirty="0" smtClean="0">
                <a:cs typeface="Arial" panose="020B0604020202020204" pitchFamily="34" charset="0"/>
              </a:rPr>
              <a:t>network</a:t>
            </a:r>
          </a:p>
          <a:p>
            <a:pPr marL="169863" indent="-169863">
              <a:spcBef>
                <a:spcPct val="20000"/>
              </a:spcBef>
              <a:buFont typeface="Arial" pitchFamily="-109" charset="0"/>
              <a:buChar char="•"/>
              <a:defRPr/>
            </a:pPr>
            <a:r>
              <a:rPr lang="en-US" sz="2400" dirty="0" smtClean="0">
                <a:cs typeface="Arial" panose="020B0604020202020204" pitchFamily="34" charset="0"/>
              </a:rPr>
              <a:t>Register and log in </a:t>
            </a:r>
            <a:r>
              <a:rPr lang="en-US" sz="2400" dirty="0">
                <a:cs typeface="Arial" panose="020B0604020202020204" pitchFamily="34" charset="0"/>
              </a:rPr>
              <a:t>at </a:t>
            </a:r>
            <a:r>
              <a:rPr lang="en-US" sz="2400" dirty="0">
                <a:cs typeface="Arial" panose="020B0604020202020204" pitchFamily="34" charset="0"/>
                <a:hlinkClick r:id="rId2"/>
              </a:rPr>
              <a:t>https://</a:t>
            </a:r>
            <a:r>
              <a:rPr lang="en-US" sz="2400" dirty="0" smtClean="0">
                <a:cs typeface="Arial" panose="020B0604020202020204" pitchFamily="34" charset="0"/>
                <a:hlinkClick r:id="rId2"/>
              </a:rPr>
              <a:t>notebook.genepattern.org</a:t>
            </a:r>
            <a:endParaRPr lang="en-US" sz="2400" dirty="0" smtClean="0">
              <a:cs typeface="Arial" panose="020B0604020202020204" pitchFamily="34" charset="0"/>
            </a:endParaRPr>
          </a:p>
          <a:p>
            <a:pPr marL="169863" indent="-169863">
              <a:spcBef>
                <a:spcPct val="20000"/>
              </a:spcBef>
              <a:buFont typeface="Arial" pitchFamily="-109" charset="0"/>
              <a:buChar char="•"/>
              <a:defRPr/>
            </a:pPr>
            <a:r>
              <a:rPr lang="en-US" sz="2400" dirty="0" smtClean="0">
                <a:cs typeface="Arial" panose="020B0604020202020204" pitchFamily="34" charset="0"/>
              </a:rPr>
              <a:t>Make sure you can </a:t>
            </a:r>
            <a:r>
              <a:rPr lang="en-US" sz="2400" dirty="0">
                <a:cs typeface="Arial" panose="020B0604020202020204" pitchFamily="34" charset="0"/>
              </a:rPr>
              <a:t>log in to: </a:t>
            </a:r>
            <a:r>
              <a:rPr lang="en-US" sz="2400" dirty="0">
                <a:cs typeface="Arial" panose="020B0604020202020204" pitchFamily="34" charset="0"/>
                <a:hlinkClick r:id="rId3"/>
              </a:rPr>
              <a:t>https://genepattern.broadinstitute.org</a:t>
            </a:r>
            <a:endParaRPr lang="en-US" sz="2400" dirty="0" smtClean="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653666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idx="4294967295"/>
          </p:nvPr>
        </p:nvSpPr>
        <p:spPr>
          <a:xfrm>
            <a:off x="0" y="106363"/>
            <a:ext cx="8931275" cy="655637"/>
          </a:xfrm>
        </p:spPr>
        <p:txBody>
          <a:bodyPr>
            <a:normAutofit fontScale="90000"/>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0" y="1060450"/>
            <a:ext cx="6496050" cy="5581650"/>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3.9.10 (5/2017)</a:t>
            </a:r>
          </a:p>
          <a:p>
            <a:pPr marL="1200150" lvl="1" defTabSz="1830388">
              <a:spcBef>
                <a:spcPts val="0"/>
              </a:spcBef>
            </a:pPr>
            <a:r>
              <a:rPr lang="en-US" sz="2000" dirty="0" smtClean="0">
                <a:solidFill>
                  <a:srgbClr val="000000"/>
                </a:solidFill>
              </a:rPr>
              <a:t>Latest minor revision deployed 3/9/18</a:t>
            </a:r>
          </a:p>
          <a:p>
            <a:pPr marL="800100" indent="-285750" defTabSz="1830388">
              <a:spcBef>
                <a:spcPts val="0"/>
              </a:spcBef>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Public server runs ~4,000 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4" name="Picture 3" descr="genepattern-w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109" y="1144719"/>
            <a:ext cx="2228494" cy="1716565"/>
          </a:xfrm>
          <a:prstGeom prst="rect">
            <a:avLst/>
          </a:prstGeom>
          <a:effectLst>
            <a:outerShdw blurRad="50800" dist="38100" dir="2700000" algn="tl" rotWithShape="0">
              <a:prstClr val="black">
                <a:alpha val="40000"/>
              </a:prstClr>
            </a:outerShdw>
          </a:effectLst>
        </p:spPr>
      </p:pic>
      <p:pic>
        <p:nvPicPr>
          <p:cNvPr id="5" name="Picture 4" descr="gpar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spTree>
    <p:extLst>
      <p:ext uri="{BB962C8B-B14F-4D97-AF65-F5344CB8AC3E}">
        <p14:creationId xmlns:p14="http://schemas.microsoft.com/office/powerpoint/2010/main" val="3474043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r>
              <a:rPr lang="en-US" sz="2800" dirty="0" smtClean="0"/>
              <a:t>Public server at Broad Institute </a:t>
            </a:r>
            <a:r>
              <a:rPr lang="en-US" sz="1800" dirty="0" smtClean="0"/>
              <a:t>(</a:t>
            </a:r>
            <a:r>
              <a:rPr lang="en-US" sz="1800" dirty="0" err="1" smtClean="0">
                <a:solidFill>
                  <a:srgbClr val="000090"/>
                </a:solidFill>
              </a:rPr>
              <a:t>genepattern.broadinstitute.org</a:t>
            </a:r>
            <a:r>
              <a:rPr lang="en-US" sz="1800" dirty="0" smtClean="0"/>
              <a:t>)</a:t>
            </a:r>
            <a:endParaRPr lang="en-US" sz="2800" dirty="0" smtClean="0"/>
          </a:p>
          <a:p>
            <a:pPr marL="0" indent="0">
              <a:buNone/>
            </a:pPr>
            <a:endParaRPr lang="en-US" sz="1400" dirty="0" smtClean="0"/>
          </a:p>
          <a:p>
            <a:r>
              <a:rPr lang="en-US" sz="2800" dirty="0" smtClean="0"/>
              <a:t>Public server running on Amazon </a:t>
            </a:r>
            <a:r>
              <a:rPr lang="en-US" sz="2800" dirty="0"/>
              <a:t>Web Services (beta) </a:t>
            </a:r>
            <a:r>
              <a:rPr lang="en-US" sz="1800" dirty="0"/>
              <a:t>(</a:t>
            </a:r>
            <a:r>
              <a:rPr lang="en-US" sz="1800" dirty="0" smtClean="0">
                <a:hlinkClick r:id="rId3"/>
              </a:rPr>
              <a:t>gp-beta-ami.genepattern.org</a:t>
            </a:r>
            <a:r>
              <a:rPr lang="en-US" sz="1800" dirty="0" smtClean="0"/>
              <a:t>)</a:t>
            </a:r>
          </a:p>
          <a:p>
            <a:endParaRPr lang="en-US" sz="1800" dirty="0" smtClean="0"/>
          </a:p>
          <a:p>
            <a:r>
              <a:rPr lang="en-US" sz="2800" dirty="0"/>
              <a:t>Public server at Indiana U, backed by </a:t>
            </a:r>
            <a:r>
              <a:rPr lang="en-US" sz="2800" dirty="0" smtClean="0"/>
              <a:t>Carbonate </a:t>
            </a:r>
            <a:r>
              <a:rPr lang="en-US" sz="2800" dirty="0"/>
              <a:t>HPC cluster (</a:t>
            </a:r>
            <a:r>
              <a:rPr lang="en-US" sz="2800" dirty="0" smtClean="0">
                <a:solidFill>
                  <a:srgbClr val="000090"/>
                </a:solidFill>
              </a:rPr>
              <a:t>gp.indiana.edu</a:t>
            </a:r>
            <a:r>
              <a:rPr lang="en-US" sz="2800" dirty="0" smtClean="0"/>
              <a:t>)</a:t>
            </a:r>
          </a:p>
          <a:p>
            <a:endParaRPr lang="en-US" sz="1200" dirty="0" smtClean="0"/>
          </a:p>
          <a:p>
            <a:r>
              <a:rPr lang="en-US" sz="2800" dirty="0"/>
              <a:t>Downloadable server (laptop to compute farm) </a:t>
            </a:r>
            <a:r>
              <a:rPr lang="en-US" sz="1800" dirty="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499279" y="4486336"/>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8" name="Group 7"/>
          <p:cNvGrpSpPr/>
          <p:nvPr/>
        </p:nvGrpSpPr>
        <p:grpSpPr>
          <a:xfrm>
            <a:off x="598056" y="926445"/>
            <a:ext cx="708958" cy="695627"/>
            <a:chOff x="1227605" y="1151131"/>
            <a:chExt cx="695627" cy="695627"/>
          </a:xfrm>
        </p:grpSpPr>
        <p:pic>
          <p:nvPicPr>
            <p:cNvPr id="9" name="Picture 8" descr="broadlogo_400x40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7605" y="1151131"/>
              <a:ext cx="695627" cy="695627"/>
            </a:xfrm>
            <a:prstGeom prst="rect">
              <a:avLst/>
            </a:prstGeom>
          </p:spPr>
        </p:pic>
        <p:pic>
          <p:nvPicPr>
            <p:cNvPr id="10" name="Picture 9"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7605" y="1478251"/>
              <a:ext cx="368507" cy="368507"/>
            </a:xfrm>
            <a:prstGeom prst="rect">
              <a:avLst/>
            </a:prstGeom>
          </p:spPr>
        </p:pic>
      </p:grpSp>
      <p:grpSp>
        <p:nvGrpSpPr>
          <p:cNvPr id="12" name="Group 11"/>
          <p:cNvGrpSpPr/>
          <p:nvPr/>
        </p:nvGrpSpPr>
        <p:grpSpPr>
          <a:xfrm>
            <a:off x="233298" y="5446573"/>
            <a:ext cx="1438475" cy="1411427"/>
            <a:chOff x="2313479" y="3201977"/>
            <a:chExt cx="1411427" cy="1411427"/>
          </a:xfrm>
        </p:grpSpPr>
        <p:pic>
          <p:nvPicPr>
            <p:cNvPr id="13" name="Picture 12" descr="AMI logo 128x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589234" y="3305197"/>
            <a:ext cx="726603" cy="725752"/>
            <a:chOff x="2802847" y="1762277"/>
            <a:chExt cx="712940" cy="725752"/>
          </a:xfrm>
        </p:grpSpPr>
        <p:pic>
          <p:nvPicPr>
            <p:cNvPr id="17" name="Picture 16" descr="indiana-university-logo-250x25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00" y="1763486"/>
            <a:ext cx="1600270" cy="1172065"/>
          </a:xfrm>
          <a:prstGeom prst="rect">
            <a:avLst/>
          </a:prstGeom>
        </p:spPr>
      </p:pic>
    </p:spTree>
    <p:extLst>
      <p:ext uri="{BB962C8B-B14F-4D97-AF65-F5344CB8AC3E}">
        <p14:creationId xmlns:p14="http://schemas.microsoft.com/office/powerpoint/2010/main" val="2495645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smtClean="0"/>
              <a:t>GenePattern vocabulary: Modules</a:t>
            </a:r>
            <a:endParaRPr lang="en-US" sz="3600" b="1" dirty="0"/>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extLst>
      <p:ext uri="{BB962C8B-B14F-4D97-AF65-F5344CB8AC3E}">
        <p14:creationId xmlns:p14="http://schemas.microsoft.com/office/powerpoint/2010/main" val="316621503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6221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smtClean="0">
                <a:latin typeface="Calibri" pitchFamily="-109" charset="0"/>
              </a:rPr>
              <a:t>&gt;250 </a:t>
            </a:r>
            <a:r>
              <a:rPr lang="en-US" sz="2800" b="1" dirty="0">
                <a:latin typeface="Calibri" pitchFamily="-109" charset="0"/>
              </a:rPr>
              <a:t>GenePattern Modules,</a:t>
            </a:r>
            <a:r>
              <a:rPr lang="en-US" sz="2800" b="1" dirty="0" smtClean="0">
                <a:latin typeface="Calibri" pitchFamily="-109" charset="0"/>
              </a:rPr>
              <a:t> 4/2018</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363336425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extLst>
      <p:ext uri="{BB962C8B-B14F-4D97-AF65-F5344CB8AC3E}">
        <p14:creationId xmlns:p14="http://schemas.microsoft.com/office/powerpoint/2010/main" val="3987321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smtClean="0">
                <a:latin typeface="+mn-lt"/>
                <a:ea typeface="ＭＳ Ｐゴシック" pitchFamily="-109" charset="-128"/>
                <a:cs typeface="ＭＳ Ｐゴシック" pitchFamily="-109" charset="-128"/>
              </a:rPr>
              <a:t>Pipelines in </a:t>
            </a:r>
            <a:r>
              <a:rPr lang="en-US" sz="3600" b="1" dirty="0" err="1" smtClean="0">
                <a:latin typeface="+mn-lt"/>
                <a:ea typeface="ＭＳ Ｐゴシック" pitchFamily="-109" charset="-128"/>
                <a:cs typeface="ＭＳ Ｐゴシック" pitchFamily="-109" charset="-128"/>
              </a:rPr>
              <a:t>GenePattern</a:t>
            </a:r>
            <a:endParaRPr lang="en-US" sz="3600" b="1" dirty="0" smtClean="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1716184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dirty="0">
                <a:solidFill>
                  <a:srgbClr val="050505"/>
                </a:solidFill>
                <a:latin typeface="+mj-lt"/>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737360" y="1731645"/>
            <a:ext cx="7006590" cy="47320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38407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Jupyter Notebook</a:t>
            </a:r>
          </a:p>
        </p:txBody>
      </p:sp>
      <p:sp>
        <p:nvSpPr>
          <p:cNvPr id="285" name="Shape 285"/>
          <p:cNvSpPr txBox="1"/>
          <p:nvPr/>
        </p:nvSpPr>
        <p:spPr>
          <a:xfrm>
            <a:off x="1470238" y="1654560"/>
            <a:ext cx="6347881"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Popular and well-supported framework for scientific </a:t>
            </a:r>
            <a:r>
              <a:rPr lang="en-US" sz="3200" b="0" strike="noStrike" dirty="0" smtClean="0">
                <a:solidFill>
                  <a:srgbClr val="050505"/>
                </a:solidFill>
                <a:ea typeface="Arial"/>
                <a:cs typeface="Arial"/>
                <a:sym typeface="Arial"/>
              </a:rPr>
              <a:t>computing</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Ecosystem of available </a:t>
            </a:r>
            <a:r>
              <a:rPr lang="en-US" sz="3200" b="0" strike="noStrike" dirty="0" smtClean="0">
                <a:solidFill>
                  <a:srgbClr val="050505"/>
                </a:solidFill>
                <a:ea typeface="Arial"/>
                <a:cs typeface="Arial"/>
                <a:sym typeface="Arial"/>
              </a:rPr>
              <a:t>extensions and resources</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1768633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959224"/>
            <a:ext cx="7772400" cy="2648135"/>
          </a:xfrm>
        </p:spPr>
        <p:txBody>
          <a:bodyPr>
            <a:normAutofit/>
          </a:bodyPr>
          <a:lstStyle/>
          <a:p>
            <a:r>
              <a:rPr lang="en-US" sz="3200" b="1" dirty="0" smtClean="0">
                <a:ea typeface="ＭＳ Ｐゴシック" pitchFamily="-109" charset="-128"/>
              </a:rPr>
              <a:t>April </a:t>
            </a:r>
            <a:r>
              <a:rPr lang="en-US" sz="3200" b="1" dirty="0" smtClean="0">
                <a:ea typeface="ＭＳ Ｐゴシック" pitchFamily="-109" charset="-128"/>
              </a:rPr>
              <a:t>26, </a:t>
            </a:r>
            <a:r>
              <a:rPr lang="en-US" sz="3200" b="1" dirty="0" smtClean="0">
                <a:ea typeface="ＭＳ Ｐゴシック" pitchFamily="-109" charset="-128"/>
              </a:rPr>
              <a:t>2018</a:t>
            </a:r>
            <a:r>
              <a:rPr lang="en-US" sz="2400" b="1" dirty="0">
                <a:solidFill>
                  <a:prstClr val="black"/>
                </a:solidFill>
                <a:ea typeface="ＭＳ Ｐゴシック" pitchFamily="-109" charset="-128"/>
              </a:rPr>
              <a:t/>
            </a:r>
            <a:br>
              <a:rPr lang="en-US" sz="2400" b="1" dirty="0">
                <a:solidFill>
                  <a:prstClr val="black"/>
                </a:solidFill>
                <a:ea typeface="ＭＳ Ｐゴシック" pitchFamily="-109" charset="-128"/>
              </a:rPr>
            </a:br>
            <a:r>
              <a:rPr lang="en-US" sz="2400" b="1" dirty="0" smtClean="0">
                <a:solidFill>
                  <a:prstClr val="black"/>
                </a:solidFill>
                <a:ea typeface="ＭＳ Ｐゴシック" pitchFamily="-109" charset="-128"/>
              </a:rPr>
              <a:t>Barbara Hill</a:t>
            </a:r>
            <a:endParaRPr lang="en-US" b="1" dirty="0" smtClean="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with</a:t>
            </a:r>
            <a:endParaRPr lang="en-US" sz="3600" b="1" spc="150" dirty="0">
              <a:ln w="11430"/>
              <a:solidFill>
                <a:srgbClr val="F8F8F8"/>
              </a:solidFill>
              <a:effectLst>
                <a:outerShdw blurRad="25400" algn="tl" rotWithShape="0">
                  <a:srgbClr val="000000">
                    <a:alpha val="43000"/>
                  </a:srgbClr>
                </a:outerShdw>
              </a:effectLst>
              <a:latin typeface="Avenir Heavy"/>
              <a:cs typeface="Avenir Heavy"/>
            </a:endParaRPr>
          </a:p>
        </p:txBody>
      </p:sp>
    </p:spTree>
    <p:extLst>
      <p:ext uri="{BB962C8B-B14F-4D97-AF65-F5344CB8AC3E}">
        <p14:creationId xmlns:p14="http://schemas.microsoft.com/office/powerpoint/2010/main" val="38004425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ea typeface="Arial"/>
                <a:cs typeface="Arial"/>
                <a:sym typeface="Arial"/>
              </a:rPr>
              <a:t>Leverages </a:t>
            </a:r>
            <a:r>
              <a:rPr lang="en-US" sz="3200" b="0" strike="noStrike" dirty="0">
                <a:solidFill>
                  <a:srgbClr val="050505"/>
                </a:solidFill>
                <a:ea typeface="Arial"/>
                <a:cs typeface="Arial"/>
                <a:sym typeface="Arial"/>
              </a:rPr>
              <a:t>the best of Jupyter and </a:t>
            </a:r>
            <a:r>
              <a:rPr lang="en-US" sz="3200" b="0" strike="noStrike" dirty="0" smtClean="0">
                <a:solidFill>
                  <a:srgbClr val="050505"/>
                </a:solidFil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Interleave text, </a:t>
            </a:r>
            <a:r>
              <a:rPr lang="en-US" sz="3200" b="0" strike="noStrike" dirty="0" smtClean="0">
                <a:solidFill>
                  <a:srgbClr val="050505"/>
                </a:solidFill>
                <a:ea typeface="Arial"/>
                <a:cs typeface="Arial"/>
                <a:sym typeface="Arial"/>
              </a:rPr>
              <a:t>visualization, </a:t>
            </a:r>
            <a:r>
              <a:rPr lang="en-US" sz="3200" b="0" strike="noStrike" dirty="0">
                <a:solidFill>
                  <a:srgbClr val="050505"/>
                </a:solidFil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294640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2345400"/>
            <a:ext cx="9099000" cy="146916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buNone/>
            </a:pPr>
            <a:r>
              <a:rPr lang="en-US" sz="6000" b="1" strike="noStrike" dirty="0">
                <a:solidFill>
                  <a:srgbClr val="000000"/>
                </a:solidFill>
                <a:latin typeface="+mj-lt"/>
                <a:ea typeface="Arial"/>
                <a:cs typeface="Arial"/>
                <a:sym typeface="Arial"/>
              </a:rPr>
              <a:t>Exercise</a:t>
            </a:r>
          </a:p>
        </p:txBody>
      </p:sp>
      <p:pic>
        <p:nvPicPr>
          <p:cNvPr id="304" name="Shape 304"/>
          <p:cNvPicPr preferRelativeResize="0"/>
          <p:nvPr/>
        </p:nvPicPr>
        <p:blipFill rotWithShape="1">
          <a:blip r:embed="rId3">
            <a:alphaModFix/>
          </a:blip>
          <a:srcRect/>
          <a:stretch/>
        </p:blipFill>
        <p:spPr>
          <a:xfrm>
            <a:off x="360360" y="2371320"/>
            <a:ext cx="1359720" cy="1417680"/>
          </a:xfrm>
          <a:prstGeom prst="rect">
            <a:avLst/>
          </a:prstGeom>
          <a:noFill/>
          <a:ln>
            <a:noFill/>
          </a:ln>
        </p:spPr>
      </p:pic>
    </p:spTree>
    <p:extLst>
      <p:ext uri="{BB962C8B-B14F-4D97-AF65-F5344CB8AC3E}">
        <p14:creationId xmlns:p14="http://schemas.microsoft.com/office/powerpoint/2010/main" val="30373111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GenePattern </a:t>
            </a:r>
            <a:br>
              <a:rPr lang="en-US" sz="4400" b="0" strike="noStrike" dirty="0">
                <a:solidFill>
                  <a:srgbClr val="000000"/>
                </a:solidFill>
                <a:latin typeface="+mj-lt"/>
                <a:ea typeface="Arial"/>
                <a:cs typeface="Arial"/>
                <a:sym typeface="Arial"/>
              </a:rPr>
            </a:br>
            <a:r>
              <a:rPr lang="en-US" sz="4400" b="0" strike="noStrike" dirty="0">
                <a:solidFill>
                  <a:srgbClr val="000000"/>
                </a:solidFill>
                <a:latin typeface="+mj-lt"/>
                <a:ea typeface="Arial"/>
                <a:cs typeface="Arial"/>
                <a:sym typeface="Arial"/>
              </a:rPr>
              <a:t>Notebook Repository</a:t>
            </a:r>
          </a:p>
        </p:txBody>
      </p:sp>
      <p:sp>
        <p:nvSpPr>
          <p:cNvPr id="321" name="Shape 321"/>
          <p:cNvSpPr txBox="1"/>
          <p:nvPr/>
        </p:nvSpPr>
        <p:spPr>
          <a:xfrm>
            <a:off x="0" y="6035400"/>
            <a:ext cx="8961120" cy="640080"/>
          </a:xfrm>
          <a:prstGeom prst="rect">
            <a:avLst/>
          </a:prstGeom>
          <a:noFill/>
          <a:ln>
            <a:noFill/>
          </a:ln>
        </p:spPr>
        <p:txBody>
          <a:bodyPr wrap="square" lIns="0" tIns="0" rIns="0" bIns="0" anchor="t" anchorCtr="0">
            <a:noAutofit/>
          </a:bodyPr>
          <a:lstStyle/>
          <a:p>
            <a:pPr marL="108000" lvl="0" algn="ctr">
              <a:buClr>
                <a:srgbClr val="050505"/>
              </a:buClr>
              <a:buSzPts val="900"/>
            </a:pPr>
            <a:r>
              <a:rPr lang="en-US" sz="3600" dirty="0" smtClean="0">
                <a:solidFill>
                  <a:srgbClr val="000000"/>
                </a:solidFill>
                <a:ea typeface="Arial"/>
                <a:cs typeface="Arial"/>
                <a:sym typeface="Arial"/>
              </a:rPr>
              <a:t>https://notebook.genepattern.org</a:t>
            </a:r>
            <a:endParaRPr lang="en-US" sz="3600" b="0" strike="noStrike" dirty="0">
              <a:solidFill>
                <a:srgbClr val="000000"/>
              </a:solidFill>
              <a:ea typeface="Arial"/>
              <a:cs typeface="Arial"/>
              <a:sym typeface="Arial"/>
            </a:endParaRPr>
          </a:p>
        </p:txBody>
      </p:sp>
      <p:pic>
        <p:nvPicPr>
          <p:cNvPr id="2" name="Picture 1"/>
          <p:cNvPicPr>
            <a:picLocks noChangeAspect="1"/>
          </p:cNvPicPr>
          <p:nvPr/>
        </p:nvPicPr>
        <p:blipFill>
          <a:blip r:embed="rId4"/>
          <a:stretch>
            <a:fillRect/>
          </a:stretch>
        </p:blipFill>
        <p:spPr>
          <a:xfrm>
            <a:off x="668655" y="1842135"/>
            <a:ext cx="7623810" cy="3783330"/>
          </a:xfrm>
          <a:prstGeom prst="rect">
            <a:avLst/>
          </a:prstGeom>
          <a:effectLst>
            <a:outerShdw blurRad="50800" dist="38100" dir="2700000" algn="tl" rotWithShape="0">
              <a:prstClr val="black">
                <a:alpha val="40000"/>
              </a:prstClr>
            </a:outerShdw>
          </a:effectLst>
        </p:spPr>
      </p:pic>
      <p:sp>
        <p:nvSpPr>
          <p:cNvPr id="3" name="Oval 2"/>
          <p:cNvSpPr/>
          <p:nvPr/>
        </p:nvSpPr>
        <p:spPr>
          <a:xfrm>
            <a:off x="5463540" y="2526030"/>
            <a:ext cx="2606040" cy="297216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55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Shape 326"/>
          <p:cNvPicPr preferRelativeResize="0"/>
          <p:nvPr/>
        </p:nvPicPr>
        <p:blipFill rotWithShape="1">
          <a:blip r:embed="rId3">
            <a:alphaModFix/>
          </a:blip>
          <a:srcRect/>
          <a:stretch/>
        </p:blipFill>
        <p:spPr>
          <a:xfrm>
            <a:off x="1192140" y="3829050"/>
            <a:ext cx="6977520" cy="192024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pic>
        <p:nvPicPr>
          <p:cNvPr id="327" name="Shape 327"/>
          <p:cNvPicPr preferRelativeResize="0"/>
          <p:nvPr/>
        </p:nvPicPr>
        <p:blipFill rotWithShape="1">
          <a:blip r:embed="rId4">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Notebook Workspace</a:t>
            </a:r>
          </a:p>
        </p:txBody>
      </p:sp>
      <p:sp>
        <p:nvSpPr>
          <p:cNvPr id="329" name="Shape 329"/>
          <p:cNvSpPr txBox="1"/>
          <p:nvPr/>
        </p:nvSpPr>
        <p:spPr>
          <a:xfrm>
            <a:off x="1470600" y="1654560"/>
            <a:ext cx="7347960" cy="184302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Copy, move, rename, delete, download and publish notebooks from here.</a:t>
            </a:r>
          </a:p>
        </p:txBody>
      </p:sp>
    </p:spTree>
    <p:extLst>
      <p:ext uri="{BB962C8B-B14F-4D97-AF65-F5344CB8AC3E}">
        <p14:creationId xmlns:p14="http://schemas.microsoft.com/office/powerpoint/2010/main" val="14996694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Browse Public Notebooks</a:t>
            </a:r>
          </a:p>
        </p:txBody>
      </p:sp>
      <p:sp>
        <p:nvSpPr>
          <p:cNvPr id="336" name="Shape 336"/>
          <p:cNvSpPr txBox="1"/>
          <p:nvPr/>
        </p:nvSpPr>
        <p:spPr>
          <a:xfrm>
            <a:off x="1470240" y="1654560"/>
            <a:ext cx="7347960" cy="190017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 variety of public notebooks are available in the GenePattern Notebook Repository</a:t>
            </a:r>
            <a:r>
              <a:rPr lang="en-US" sz="2800" b="0" strike="noStrike" dirty="0" smtClean="0">
                <a:solidFill>
                  <a:srgbClr val="000000"/>
                </a:solidFill>
                <a:ea typeface="Arial"/>
                <a:cs typeface="Arial"/>
                <a:sym typeface="Arial"/>
              </a:rPr>
              <a:t>.</a:t>
            </a:r>
            <a:endParaRPr lang="en-US" sz="2800" b="0" strike="noStrike" dirty="0">
              <a:solidFill>
                <a:srgbClr val="000000"/>
              </a:solidFill>
              <a:ea typeface="Arial"/>
              <a:cs typeface="Arial"/>
              <a:sym typeface="Arial"/>
            </a:endParaRPr>
          </a:p>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Anyone can make a copy of these notebooks to read, run and reproduce.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360" y="3554730"/>
            <a:ext cx="6774873" cy="29266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840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48790" y="222840"/>
            <a:ext cx="7395210" cy="1469520"/>
          </a:xfrm>
          <a:prstGeom prst="rect">
            <a:avLst/>
          </a:prstGeom>
          <a:noFill/>
          <a:ln>
            <a:noFill/>
          </a:ln>
        </p:spPr>
        <p:txBody>
          <a:bodyPr wrap="square" lIns="0" tIns="0" rIns="0" bIns="0" anchor="ctr" anchorCtr="0">
            <a:noAutofit/>
          </a:bodyPr>
          <a:lstStyle/>
          <a:p>
            <a:pPr marL="0" marR="0" lvl="0" indent="0" rtl="0">
              <a:spcBef>
                <a:spcPts val="0"/>
              </a:spcBef>
              <a:buNone/>
            </a:pPr>
            <a:r>
              <a:rPr lang="en-US" sz="4400" b="0" strike="noStrike" dirty="0">
                <a:solidFill>
                  <a:srgbClr val="050505"/>
                </a:solidFill>
                <a:latin typeface="+mj-lt"/>
                <a:ea typeface="Arial"/>
                <a:cs typeface="Arial"/>
                <a:sym typeface="Arial"/>
              </a:rPr>
              <a:t>Run an Analysis </a:t>
            </a:r>
            <a:r>
              <a:rPr lang="en-US" sz="4400" b="0" strike="noStrike" dirty="0" smtClean="0">
                <a:solidFill>
                  <a:srgbClr val="050505"/>
                </a:solidFill>
                <a:latin typeface="+mj-lt"/>
                <a:ea typeface="Arial"/>
                <a:cs typeface="Arial"/>
                <a:sym typeface="Arial"/>
              </a:rPr>
              <a:t>Notebook</a:t>
            </a:r>
          </a:p>
          <a:p>
            <a:pPr marL="0" marR="0" lvl="0" indent="0" rtl="0">
              <a:spcBef>
                <a:spcPts val="0"/>
              </a:spcBef>
              <a:buNone/>
            </a:pPr>
            <a:r>
              <a:rPr lang="en-US" sz="2000" dirty="0" smtClean="0">
                <a:solidFill>
                  <a:srgbClr val="050505"/>
                </a:solidFill>
                <a:ea typeface="Arial"/>
                <a:cs typeface="Arial"/>
                <a:sym typeface="Arial"/>
              </a:rPr>
              <a:t>2018-04-05-BU Molecular Bio – Intro to RNA-</a:t>
            </a:r>
            <a:r>
              <a:rPr lang="en-US" sz="2000" dirty="0" err="1" smtClean="0">
                <a:solidFill>
                  <a:srgbClr val="050505"/>
                </a:solidFill>
                <a:ea typeface="Arial"/>
                <a:cs typeface="Arial"/>
                <a:sym typeface="Arial"/>
              </a:rPr>
              <a:t>seq</a:t>
            </a:r>
            <a:r>
              <a:rPr lang="en-US" sz="2000" dirty="0" smtClean="0">
                <a:solidFill>
                  <a:srgbClr val="050505"/>
                </a:solidFill>
                <a:ea typeface="Arial"/>
                <a:cs typeface="Arial"/>
                <a:sym typeface="Arial"/>
              </a:rPr>
              <a:t> in GenePattern</a:t>
            </a:r>
            <a:endParaRPr lang="en-US" sz="2000" b="0" strike="noStrike" dirty="0">
              <a:solidFill>
                <a:srgbClr val="050505"/>
              </a:solidFill>
              <a:ea typeface="Arial"/>
              <a:cs typeface="Arial"/>
              <a:sym typeface="Arial"/>
            </a:endParaRPr>
          </a:p>
        </p:txBody>
      </p:sp>
      <p:pic>
        <p:nvPicPr>
          <p:cNvPr id="3" name="Picture 2"/>
          <p:cNvPicPr>
            <a:picLocks noChangeAspect="1"/>
          </p:cNvPicPr>
          <p:nvPr/>
        </p:nvPicPr>
        <p:blipFill>
          <a:blip r:embed="rId4"/>
          <a:stretch>
            <a:fillRect/>
          </a:stretch>
        </p:blipFill>
        <p:spPr>
          <a:xfrm>
            <a:off x="718491" y="1943100"/>
            <a:ext cx="7737543" cy="39498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387644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Make a duplicate notebook</a:t>
            </a:r>
          </a:p>
        </p:txBody>
      </p:sp>
      <p:pic>
        <p:nvPicPr>
          <p:cNvPr id="359" name="Shape 359"/>
          <p:cNvPicPr preferRelativeResize="0"/>
          <p:nvPr/>
        </p:nvPicPr>
        <p:blipFill rotWithShape="1">
          <a:blip r:embed="rId4">
            <a:alphaModFix/>
          </a:blip>
          <a:srcRect/>
          <a:stretch/>
        </p:blipFill>
        <p:spPr>
          <a:xfrm>
            <a:off x="1737360" y="3591900"/>
            <a:ext cx="5999040" cy="2511720"/>
          </a:xfrm>
          <a:prstGeom prst="rect">
            <a:avLst/>
          </a:prstGeom>
          <a:noFill/>
          <a:ln>
            <a:noFill/>
          </a:ln>
        </p:spPr>
      </p:pic>
      <p:pic>
        <p:nvPicPr>
          <p:cNvPr id="360" name="Shape 360"/>
          <p:cNvPicPr preferRelativeResize="0"/>
          <p:nvPr/>
        </p:nvPicPr>
        <p:blipFill rotWithShape="1">
          <a:blip r:embed="rId5">
            <a:alphaModFix/>
          </a:blip>
          <a:srcRect/>
          <a:stretch/>
        </p:blipFill>
        <p:spPr>
          <a:xfrm>
            <a:off x="5474970" y="4114800"/>
            <a:ext cx="2705760" cy="2460600"/>
          </a:xfrm>
          <a:prstGeom prst="rect">
            <a:avLst/>
          </a:prstGeom>
          <a:noFill/>
          <a:ln>
            <a:noFill/>
          </a:ln>
        </p:spPr>
      </p:pic>
    </p:spTree>
    <p:extLst>
      <p:ext uri="{BB962C8B-B14F-4D97-AF65-F5344CB8AC3E}">
        <p14:creationId xmlns:p14="http://schemas.microsoft.com/office/powerpoint/2010/main" val="726817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47620" y="3402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187920"/>
            <a:ext cx="1113840" cy="1161720"/>
          </a:xfrm>
          <a:prstGeom prst="rect">
            <a:avLst/>
          </a:prstGeom>
          <a:noFill/>
          <a:ln>
            <a:noFill/>
          </a:ln>
        </p:spPr>
      </p:pic>
      <p:pic>
        <p:nvPicPr>
          <p:cNvPr id="389" name="Shape 389"/>
          <p:cNvPicPr preferRelativeResize="0"/>
          <p:nvPr/>
        </p:nvPicPr>
        <p:blipFill rotWithShape="1">
          <a:blip r:embed="rId4">
            <a:alphaModFix/>
          </a:blip>
          <a:srcRect/>
          <a:stretch/>
        </p:blipFill>
        <p:spPr>
          <a:xfrm>
            <a:off x="2776320" y="3140640"/>
            <a:ext cx="6217920" cy="2740680"/>
          </a:xfrm>
          <a:prstGeom prst="rect">
            <a:avLst/>
          </a:prstGeom>
          <a:noFill/>
          <a:ln>
            <a:noFill/>
          </a:ln>
        </p:spPr>
      </p:pic>
      <p:pic>
        <p:nvPicPr>
          <p:cNvPr id="390" name="Shape 390"/>
          <p:cNvPicPr preferRelativeResize="0"/>
          <p:nvPr/>
        </p:nvPicPr>
        <p:blipFill rotWithShape="1">
          <a:blip r:embed="rId5">
            <a:alphaModFix/>
          </a:blip>
          <a:srcRect/>
          <a:stretch/>
        </p:blipFill>
        <p:spPr>
          <a:xfrm>
            <a:off x="2776320" y="5874120"/>
            <a:ext cx="6217920" cy="795240"/>
          </a:xfrm>
          <a:prstGeom prst="rect">
            <a:avLst/>
          </a:prstGeom>
          <a:noFill/>
          <a:ln>
            <a:noFill/>
          </a:ln>
        </p:spPr>
      </p:pic>
      <p:sp>
        <p:nvSpPr>
          <p:cNvPr id="392" name="Shape 392"/>
          <p:cNvSpPr txBox="1"/>
          <p:nvPr/>
        </p:nvSpPr>
        <p:spPr>
          <a:xfrm>
            <a:off x="1737360" y="1371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err="1">
                <a:solidFill>
                  <a:srgbClr val="000000"/>
                </a:solidFill>
                <a:ea typeface="Arial"/>
                <a:cs typeface="Arial"/>
                <a:sym typeface="Arial"/>
              </a:rPr>
              <a:t>Auth</a:t>
            </a:r>
            <a:endParaRPr lang="en-US" sz="2000" b="0" strike="noStrike" dirty="0">
              <a:solidFill>
                <a:srgbClr val="000000"/>
              </a:solidFill>
              <a:ea typeface="Arial"/>
              <a:cs typeface="Arial"/>
              <a:sym typeface="Arial"/>
            </a:endParaRP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3" name="Shape 393"/>
          <p:cNvSpPr txBox="1"/>
          <p:nvPr/>
        </p:nvSpPr>
        <p:spPr>
          <a:xfrm>
            <a:off x="1701360" y="3243960"/>
            <a:ext cx="1038960" cy="8949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Analysis</a:t>
            </a: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4" name="Shape 394"/>
          <p:cNvSpPr txBox="1"/>
          <p:nvPr/>
        </p:nvSpPr>
        <p:spPr>
          <a:xfrm>
            <a:off x="1737360" y="5943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Job</a:t>
            </a:r>
          </a:p>
          <a:p>
            <a:pPr marL="0" marR="0" lvl="0" indent="0" algn="ctr" rtl="0">
              <a:spcBef>
                <a:spcPts val="0"/>
              </a:spcBef>
              <a:buNone/>
            </a:pPr>
            <a:r>
              <a:rPr lang="en-US" sz="2000" b="0" strike="noStrike" dirty="0">
                <a:solidFill>
                  <a:srgbClr val="000000"/>
                </a:solidFill>
                <a:ea typeface="Arial"/>
                <a:cs typeface="Arial"/>
                <a:sym typeface="Arial"/>
              </a:rPr>
              <a:t>Cell</a:t>
            </a:r>
          </a:p>
        </p:txBody>
      </p:sp>
      <p:pic>
        <p:nvPicPr>
          <p:cNvPr id="2" name="Picture 1"/>
          <p:cNvPicPr>
            <a:picLocks noChangeAspect="1"/>
          </p:cNvPicPr>
          <p:nvPr/>
        </p:nvPicPr>
        <p:blipFill>
          <a:blip r:embed="rId6"/>
          <a:stretch>
            <a:fillRect/>
          </a:stretch>
        </p:blipFill>
        <p:spPr>
          <a:xfrm>
            <a:off x="2743200" y="1258024"/>
            <a:ext cx="6266021" cy="1882616"/>
          </a:xfrm>
          <a:prstGeom prst="rect">
            <a:avLst/>
          </a:prstGeom>
        </p:spPr>
      </p:pic>
    </p:spTree>
    <p:extLst>
      <p:ext uri="{BB962C8B-B14F-4D97-AF65-F5344CB8AC3E}">
        <p14:creationId xmlns:p14="http://schemas.microsoft.com/office/powerpoint/2010/main" val="2249358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014119" y="1692360"/>
            <a:ext cx="6903244" cy="2074069"/>
          </a:xfrm>
          <a:prstGeom prst="rect">
            <a:avLst/>
          </a:prstGeom>
        </p:spPr>
      </p:pic>
      <p:pic>
        <p:nvPicPr>
          <p:cNvPr id="3" name="Picture 2"/>
          <p:cNvPicPr>
            <a:picLocks noChangeAspect="1"/>
          </p:cNvPicPr>
          <p:nvPr/>
        </p:nvPicPr>
        <p:blipFill>
          <a:blip r:embed="rId5"/>
          <a:stretch>
            <a:fillRect/>
          </a:stretch>
        </p:blipFill>
        <p:spPr>
          <a:xfrm>
            <a:off x="1464944" y="4209343"/>
            <a:ext cx="7434262" cy="2113598"/>
          </a:xfrm>
          <a:prstGeom prst="rect">
            <a:avLst/>
          </a:prstGeom>
        </p:spPr>
      </p:pic>
    </p:spTree>
    <p:extLst>
      <p:ext uri="{BB962C8B-B14F-4D97-AF65-F5344CB8AC3E}">
        <p14:creationId xmlns:p14="http://schemas.microsoft.com/office/powerpoint/2010/main" val="2543727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 name="Picture 3"/>
          <p:cNvPicPr>
            <a:picLocks noChangeAspect="1"/>
          </p:cNvPicPr>
          <p:nvPr/>
        </p:nvPicPr>
        <p:blipFill>
          <a:blip r:embed="rId4"/>
          <a:stretch>
            <a:fillRect/>
          </a:stretch>
        </p:blipFill>
        <p:spPr>
          <a:xfrm>
            <a:off x="332508" y="1692360"/>
            <a:ext cx="8431357" cy="4336587"/>
          </a:xfrm>
          <a:prstGeom prst="rect">
            <a:avLst/>
          </a:prstGeom>
          <a:effectLst/>
        </p:spPr>
      </p:pic>
    </p:spTree>
    <p:extLst>
      <p:ext uri="{BB962C8B-B14F-4D97-AF65-F5344CB8AC3E}">
        <p14:creationId xmlns:p14="http://schemas.microsoft.com/office/powerpoint/2010/main" val="30867954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smtClean="0">
                <a:latin typeface="+mj-lt"/>
              </a:rPr>
              <a:t>Agenda</a:t>
            </a:r>
            <a:endParaRPr lang="en-US" sz="3600" b="1" dirty="0">
              <a:latin typeface="+mj-lt"/>
            </a:endParaRPr>
          </a:p>
        </p:txBody>
      </p:sp>
      <p:sp>
        <p:nvSpPr>
          <p:cNvPr id="4" name="Content Placeholder 2"/>
          <p:cNvSpPr txBox="1">
            <a:spLocks/>
          </p:cNvSpPr>
          <p:nvPr/>
        </p:nvSpPr>
        <p:spPr bwMode="auto">
          <a:xfrm>
            <a:off x="2493963" y="1689831"/>
            <a:ext cx="4232274"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400" dirty="0" smtClean="0"/>
              <a:t>Overview</a:t>
            </a:r>
            <a:endParaRPr lang="en-US" sz="2400" dirty="0"/>
          </a:p>
          <a:p>
            <a:pPr marL="342900" indent="-342900">
              <a:lnSpc>
                <a:spcPct val="90000"/>
              </a:lnSpc>
              <a:spcBef>
                <a:spcPct val="20000"/>
              </a:spcBef>
              <a:buFont typeface="Arial"/>
              <a:buChar char="•"/>
            </a:pPr>
            <a:r>
              <a:rPr lang="en-US" sz="2400" dirty="0" smtClean="0"/>
              <a:t>Data Formats</a:t>
            </a:r>
            <a:endParaRPr lang="en-US" sz="2400" dirty="0"/>
          </a:p>
          <a:p>
            <a:pPr marL="342900" indent="-342900">
              <a:lnSpc>
                <a:spcPct val="90000"/>
              </a:lnSpc>
              <a:spcBef>
                <a:spcPct val="20000"/>
              </a:spcBef>
              <a:buFont typeface="Arial"/>
              <a:buChar char="•"/>
            </a:pPr>
            <a:r>
              <a:rPr lang="en-US" sz="2400" dirty="0"/>
              <a:t>Running </a:t>
            </a:r>
            <a:r>
              <a:rPr lang="en-US" sz="2400" dirty="0" smtClean="0"/>
              <a:t>Analyses</a:t>
            </a:r>
            <a:endParaRPr lang="en-US" sz="2400" dirty="0"/>
          </a:p>
          <a:p>
            <a:pPr marL="342900" indent="-342900">
              <a:lnSpc>
                <a:spcPct val="90000"/>
              </a:lnSpc>
              <a:spcBef>
                <a:spcPct val="20000"/>
              </a:spcBef>
              <a:buFont typeface="Arial"/>
              <a:buChar char="•"/>
            </a:pPr>
            <a:r>
              <a:rPr lang="en-US" sz="2400" b="1" dirty="0" smtClean="0"/>
              <a:t>Break</a:t>
            </a:r>
            <a:endParaRPr lang="en-US" sz="2400" b="1" dirty="0" smtClean="0"/>
          </a:p>
          <a:p>
            <a:pPr marL="342900" indent="-342900">
              <a:lnSpc>
                <a:spcPct val="90000"/>
              </a:lnSpc>
              <a:spcBef>
                <a:spcPct val="20000"/>
              </a:spcBef>
              <a:buFont typeface="Arial"/>
              <a:buChar char="•"/>
            </a:pPr>
            <a:r>
              <a:rPr lang="en-US" sz="2400" dirty="0" smtClean="0"/>
              <a:t>RNA-</a:t>
            </a:r>
            <a:r>
              <a:rPr lang="en-US" sz="2400" dirty="0" err="1" smtClean="0"/>
              <a:t>seq</a:t>
            </a:r>
            <a:r>
              <a:rPr lang="en-US" sz="2400" dirty="0" smtClean="0"/>
              <a:t> in GenePattern</a:t>
            </a:r>
          </a:p>
          <a:p>
            <a:pPr marL="342900" indent="-342900">
              <a:lnSpc>
                <a:spcPct val="90000"/>
              </a:lnSpc>
              <a:spcBef>
                <a:spcPct val="20000"/>
              </a:spcBef>
              <a:buFont typeface="Arial"/>
              <a:buChar char="•"/>
            </a:pPr>
            <a:r>
              <a:rPr lang="en-US" sz="2400" dirty="0" smtClean="0"/>
              <a:t>IGV</a:t>
            </a:r>
          </a:p>
          <a:p>
            <a:pPr marL="342900" indent="-342900">
              <a:lnSpc>
                <a:spcPct val="90000"/>
              </a:lnSpc>
              <a:spcBef>
                <a:spcPct val="20000"/>
              </a:spcBef>
              <a:buFont typeface="Arial"/>
              <a:buChar char="•"/>
            </a:pPr>
            <a:r>
              <a:rPr lang="en-US" sz="2400" dirty="0"/>
              <a:t>Other GP Features</a:t>
            </a:r>
          </a:p>
          <a:p>
            <a:pPr marL="342900" indent="-342900">
              <a:lnSpc>
                <a:spcPct val="90000"/>
              </a:lnSpc>
              <a:spcBef>
                <a:spcPct val="20000"/>
              </a:spcBef>
              <a:buFont typeface="Arial"/>
              <a:buChar char="•"/>
            </a:pPr>
            <a:r>
              <a:rPr lang="en-US" sz="2400" dirty="0"/>
              <a:t>Closing</a:t>
            </a:r>
          </a:p>
          <a:p>
            <a:pPr marL="342900" indent="-342900">
              <a:lnSpc>
                <a:spcPct val="90000"/>
              </a:lnSpc>
              <a:spcBef>
                <a:spcPct val="20000"/>
              </a:spcBef>
              <a:buFont typeface="Arial"/>
              <a:buChar char="•"/>
            </a:pPr>
            <a:r>
              <a:rPr lang="en-US" sz="2400" dirty="0"/>
              <a:t>Open Q&amp;A</a:t>
            </a:r>
          </a:p>
          <a:p>
            <a:pPr>
              <a:lnSpc>
                <a:spcPct val="90000"/>
              </a:lnSpc>
              <a:spcBef>
                <a:spcPct val="20000"/>
              </a:spcBef>
            </a:pPr>
            <a:endParaRPr lang="en-US" sz="2400" dirty="0"/>
          </a:p>
          <a:p>
            <a:pPr marL="342900" indent="-342900">
              <a:lnSpc>
                <a:spcPct val="90000"/>
              </a:lnSpc>
              <a:spcBef>
                <a:spcPct val="20000"/>
              </a:spcBef>
              <a:buFontTx/>
              <a:buChar char="•"/>
            </a:pPr>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smtClean="0">
                <a:solidFill>
                  <a:srgbClr val="050505"/>
                </a:solidFill>
                <a:latin typeface="+mj-lt"/>
                <a:ea typeface="Arial"/>
                <a:cs typeface="Arial"/>
                <a:sym typeface="Arial"/>
              </a:rPr>
              <a:t>Job/Result </a:t>
            </a:r>
            <a:r>
              <a:rPr lang="en-US" sz="4800" b="0" strike="noStrike" dirty="0">
                <a:solidFill>
                  <a:srgbClr val="050505"/>
                </a:solidFill>
                <a:latin typeface="+mj-lt"/>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16" name="Shape 416"/>
          <p:cNvPicPr preferRelativeResize="0"/>
          <p:nvPr/>
        </p:nvPicPr>
        <p:blipFill rotWithShape="1">
          <a:blip r:embed="rId4">
            <a:alphaModFix/>
          </a:blip>
          <a:srcRect/>
          <a:stretch/>
        </p:blipFill>
        <p:spPr>
          <a:xfrm>
            <a:off x="1703520" y="1371600"/>
            <a:ext cx="7149600" cy="914400"/>
          </a:xfrm>
          <a:prstGeom prst="rect">
            <a:avLst/>
          </a:prstGeom>
          <a:noFill/>
          <a:ln>
            <a:noFill/>
          </a:ln>
        </p:spPr>
      </p:pic>
      <p:pic>
        <p:nvPicPr>
          <p:cNvPr id="417" name="Shape 417"/>
          <p:cNvPicPr preferRelativeResize="0"/>
          <p:nvPr/>
        </p:nvPicPr>
        <p:blipFill rotWithShape="1">
          <a:blip r:embed="rId5">
            <a:alphaModFix/>
          </a:blip>
          <a:srcRect/>
          <a:stretch/>
        </p:blipFill>
        <p:spPr>
          <a:xfrm>
            <a:off x="1701360" y="2485440"/>
            <a:ext cx="7168320" cy="4157640"/>
          </a:xfrm>
          <a:prstGeom prst="rect">
            <a:avLst/>
          </a:prstGeom>
          <a:noFill/>
          <a:ln>
            <a:noFill/>
          </a:ln>
        </p:spPr>
      </p:pic>
    </p:spTree>
    <p:extLst>
      <p:ext uri="{BB962C8B-B14F-4D97-AF65-F5344CB8AC3E}">
        <p14:creationId xmlns:p14="http://schemas.microsoft.com/office/powerpoint/2010/main" val="2223766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78" y="2425955"/>
            <a:ext cx="1114286" cy="11619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smtClean="0"/>
              <a:t>Tools for Bioinformatics</a:t>
            </a:r>
            <a:endParaRPr lang="en-US" dirty="0"/>
          </a:p>
        </p:txBody>
      </p:sp>
      <p:pic>
        <p:nvPicPr>
          <p:cNvPr id="6" name="Picture 5"/>
          <p:cNvPicPr>
            <a:picLocks noChangeAspect="1"/>
          </p:cNvPicPr>
          <p:nvPr/>
        </p:nvPicPr>
        <p:blipFill>
          <a:blip r:embed="rId2"/>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3"/>
          <a:srcRect l="-1" r="28613"/>
          <a:stretch/>
        </p:blipFill>
        <p:spPr>
          <a:xfrm>
            <a:off x="-10268" y="1728456"/>
            <a:ext cx="5212080" cy="548550"/>
          </a:xfrm>
          <a:prstGeom prst="rect">
            <a:avLst/>
          </a:prstGeom>
        </p:spPr>
      </p:pic>
      <p:pic>
        <p:nvPicPr>
          <p:cNvPr id="8" name="Picture 7"/>
          <p:cNvPicPr>
            <a:picLocks noChangeAspect="1"/>
          </p:cNvPicPr>
          <p:nvPr/>
        </p:nvPicPr>
        <p:blipFill>
          <a:blip r:embed="rId4"/>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5"/>
          <a:stretch>
            <a:fillRect/>
          </a:stretch>
        </p:blipFill>
        <p:spPr>
          <a:xfrm>
            <a:off x="5943850" y="2691237"/>
            <a:ext cx="3134812" cy="905396"/>
          </a:xfrm>
          <a:prstGeom prst="rect">
            <a:avLst/>
          </a:prstGeom>
        </p:spPr>
      </p:pic>
      <p:pic>
        <p:nvPicPr>
          <p:cNvPr id="10" name="Picture 9"/>
          <p:cNvPicPr>
            <a:picLocks noChangeAspect="1"/>
          </p:cNvPicPr>
          <p:nvPr/>
        </p:nvPicPr>
        <p:blipFill>
          <a:blip r:embed="rId6"/>
          <a:stretch>
            <a:fillRect/>
          </a:stretch>
        </p:blipFill>
        <p:spPr>
          <a:xfrm>
            <a:off x="39695" y="2260922"/>
            <a:ext cx="3978195" cy="878143"/>
          </a:xfrm>
          <a:prstGeom prst="rect">
            <a:avLst/>
          </a:prstGeom>
        </p:spPr>
      </p:pic>
      <p:pic>
        <p:nvPicPr>
          <p:cNvPr id="11" name="Picture 10"/>
          <p:cNvPicPr>
            <a:picLocks noChangeAspect="1"/>
          </p:cNvPicPr>
          <p:nvPr/>
        </p:nvPicPr>
        <p:blipFill>
          <a:blip r:embed="rId7"/>
          <a:stretch>
            <a:fillRect/>
          </a:stretch>
        </p:blipFill>
        <p:spPr>
          <a:xfrm>
            <a:off x="39695" y="3182402"/>
            <a:ext cx="2659336" cy="528004"/>
          </a:xfrm>
          <a:prstGeom prst="rect">
            <a:avLst/>
          </a:prstGeom>
        </p:spPr>
      </p:pic>
      <p:pic>
        <p:nvPicPr>
          <p:cNvPr id="12" name="Picture 11"/>
          <p:cNvPicPr>
            <a:picLocks noChangeAspect="1"/>
          </p:cNvPicPr>
          <p:nvPr/>
        </p:nvPicPr>
        <p:blipFill>
          <a:blip r:embed="rId8"/>
          <a:stretch>
            <a:fillRect/>
          </a:stretch>
        </p:blipFill>
        <p:spPr>
          <a:xfrm>
            <a:off x="2699031" y="3182402"/>
            <a:ext cx="3137311" cy="537084"/>
          </a:xfrm>
          <a:prstGeom prst="rect">
            <a:avLst/>
          </a:prstGeom>
        </p:spPr>
      </p:pic>
      <p:pic>
        <p:nvPicPr>
          <p:cNvPr id="13" name="Picture 12"/>
          <p:cNvPicPr>
            <a:picLocks noChangeAspect="1"/>
          </p:cNvPicPr>
          <p:nvPr/>
        </p:nvPicPr>
        <p:blipFill>
          <a:blip r:embed="rId9"/>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0"/>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1"/>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2"/>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3"/>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4"/>
          <a:stretch>
            <a:fillRect/>
          </a:stretch>
        </p:blipFill>
        <p:spPr>
          <a:xfrm>
            <a:off x="6589462" y="4946164"/>
            <a:ext cx="2561120" cy="477026"/>
          </a:xfrm>
          <a:prstGeom prst="rect">
            <a:avLst/>
          </a:prstGeom>
        </p:spPr>
      </p:pic>
      <p:pic>
        <p:nvPicPr>
          <p:cNvPr id="20" name="Picture 19"/>
          <p:cNvPicPr>
            <a:picLocks noChangeAspect="1"/>
          </p:cNvPicPr>
          <p:nvPr/>
        </p:nvPicPr>
        <p:blipFill>
          <a:blip r:embed="rId15"/>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6"/>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7"/>
          <a:stretch>
            <a:fillRect/>
          </a:stretch>
        </p:blipFill>
        <p:spPr>
          <a:xfrm>
            <a:off x="39695" y="4462569"/>
            <a:ext cx="2988668" cy="979120"/>
          </a:xfrm>
          <a:prstGeom prst="rect">
            <a:avLst/>
          </a:prstGeom>
        </p:spPr>
      </p:pic>
      <p:pic>
        <p:nvPicPr>
          <p:cNvPr id="23" name="Picture 22"/>
          <p:cNvPicPr>
            <a:picLocks noChangeAspect="1"/>
          </p:cNvPicPr>
          <p:nvPr/>
        </p:nvPicPr>
        <p:blipFill>
          <a:blip r:embed="rId18"/>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19"/>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0"/>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1"/>
          <a:stretch>
            <a:fillRect/>
          </a:stretch>
        </p:blipFill>
        <p:spPr>
          <a:xfrm>
            <a:off x="4845412" y="6265050"/>
            <a:ext cx="3501666" cy="575128"/>
          </a:xfrm>
          <a:prstGeom prst="rect">
            <a:avLst/>
          </a:prstGeom>
        </p:spPr>
      </p:pic>
      <p:pic>
        <p:nvPicPr>
          <p:cNvPr id="29" name="Picture 28"/>
          <p:cNvPicPr>
            <a:picLocks noChangeAspect="1"/>
          </p:cNvPicPr>
          <p:nvPr/>
        </p:nvPicPr>
        <p:blipFill>
          <a:blip r:embed="rId22"/>
          <a:stretch>
            <a:fillRect/>
          </a:stretch>
        </p:blipFill>
        <p:spPr>
          <a:xfrm>
            <a:off x="17708" y="5977844"/>
            <a:ext cx="3020923" cy="880156"/>
          </a:xfrm>
          <a:prstGeom prst="rect">
            <a:avLst/>
          </a:prstGeom>
        </p:spPr>
      </p:pic>
      <p:pic>
        <p:nvPicPr>
          <p:cNvPr id="31" name="Picture 30"/>
          <p:cNvPicPr>
            <a:picLocks noChangeAspect="1"/>
          </p:cNvPicPr>
          <p:nvPr/>
        </p:nvPicPr>
        <p:blipFill>
          <a:blip r:embed="rId23"/>
          <a:stretch>
            <a:fillRect/>
          </a:stretch>
        </p:blipFill>
        <p:spPr>
          <a:xfrm>
            <a:off x="3050305" y="5029881"/>
            <a:ext cx="2955599" cy="393309"/>
          </a:xfrm>
          <a:prstGeom prst="rect">
            <a:avLst/>
          </a:prstGeom>
        </p:spPr>
      </p:pic>
      <p:pic>
        <p:nvPicPr>
          <p:cNvPr id="3" name="Picture 2"/>
          <p:cNvPicPr>
            <a:picLocks noChangeAspect="1"/>
          </p:cNvPicPr>
          <p:nvPr/>
        </p:nvPicPr>
        <p:blipFill>
          <a:blip r:embed="rId24"/>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1178894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bioinformatics tool use and interoperability</a:t>
            </a:r>
            <a:endParaRPr lang="en-US" dirty="0"/>
          </a:p>
        </p:txBody>
      </p:sp>
      <p:sp>
        <p:nvSpPr>
          <p:cNvPr id="3" name="Content Placeholder 2"/>
          <p:cNvSpPr>
            <a:spLocks noGrp="1"/>
          </p:cNvSpPr>
          <p:nvPr>
            <p:ph idx="1"/>
          </p:nvPr>
        </p:nvSpPr>
        <p:spPr>
          <a:xfrm>
            <a:off x="457200" y="1600201"/>
            <a:ext cx="8229600" cy="3979558"/>
          </a:xfrm>
        </p:spPr>
        <p:txBody>
          <a:bodyPr>
            <a:normAutofit/>
          </a:bodyPr>
          <a:lstStyle/>
          <a:p>
            <a:r>
              <a:rPr lang="en-US" sz="2800" dirty="0" smtClean="0"/>
              <a:t>Tools are built using different languages and with different architectural assumptions.</a:t>
            </a:r>
          </a:p>
          <a:p>
            <a:r>
              <a:rPr lang="en-US" sz="2800" dirty="0" smtClean="0"/>
              <a:t>Each tool has its own installation and operational requirements.</a:t>
            </a:r>
          </a:p>
          <a:p>
            <a:r>
              <a:rPr lang="en-US" sz="2800" dirty="0" smtClean="0"/>
              <a:t>Tools require (sometimes extensive) Unix knowledge.</a:t>
            </a:r>
          </a:p>
          <a:p>
            <a:r>
              <a:rPr lang="en-US" sz="2800" dirty="0"/>
              <a:t>Tools are not </a:t>
            </a:r>
            <a:r>
              <a:rPr lang="en-US" sz="2800" dirty="0" smtClean="0"/>
              <a:t>designed to </a:t>
            </a:r>
            <a:r>
              <a:rPr lang="en-US" sz="2800" dirty="0"/>
              <a:t>communicate with each other.</a:t>
            </a:r>
          </a:p>
          <a:p>
            <a:endParaRPr lang="en-US" sz="2800" dirty="0" smtClean="0"/>
          </a:p>
          <a:p>
            <a:endParaRPr lang="en-US" sz="2800" dirty="0"/>
          </a:p>
        </p:txBody>
      </p:sp>
      <p:sp>
        <p:nvSpPr>
          <p:cNvPr id="4" name="TextBox 3"/>
          <p:cNvSpPr txBox="1"/>
          <p:nvPr/>
        </p:nvSpPr>
        <p:spPr>
          <a:xfrm>
            <a:off x="389267" y="5465471"/>
            <a:ext cx="8297533" cy="954107"/>
          </a:xfrm>
          <a:prstGeom prst="rect">
            <a:avLst/>
          </a:prstGeom>
          <a:solidFill>
            <a:schemeClr val="tx1"/>
          </a:solidFill>
        </p:spPr>
        <p:txBody>
          <a:bodyPr wrap="square" rtlCol="0">
            <a:spAutoFit/>
          </a:bodyPr>
          <a:lstStyle/>
          <a:p>
            <a:r>
              <a:rPr lang="en-US" sz="1400" dirty="0">
                <a:solidFill>
                  <a:srgbClr val="FFFF00"/>
                </a:solidFill>
                <a:latin typeface="Courier"/>
                <a:cs typeface="Courier"/>
              </a:rPr>
              <a:t>bowtie -a --best --strata -S -m 100 -X 400 --</a:t>
            </a:r>
            <a:r>
              <a:rPr lang="en-US" sz="1400" dirty="0" err="1">
                <a:solidFill>
                  <a:srgbClr val="FFFF00"/>
                </a:solidFill>
                <a:latin typeface="Courier"/>
                <a:cs typeface="Courier"/>
              </a:rPr>
              <a:t>chunkmbs</a:t>
            </a:r>
            <a:r>
              <a:rPr lang="en-US" sz="1400" dirty="0">
                <a:solidFill>
                  <a:srgbClr val="FFFF00"/>
                </a:solidFill>
                <a:latin typeface="Courier"/>
                <a:cs typeface="Courier"/>
              </a:rPr>
              <a:t> 256 --</a:t>
            </a:r>
            <a:r>
              <a:rPr lang="en-US" sz="1400" dirty="0" err="1">
                <a:solidFill>
                  <a:srgbClr val="FFFF00"/>
                </a:solidFill>
                <a:latin typeface="Courier"/>
                <a:cs typeface="Courier"/>
              </a:rPr>
              <a:t>fullref</a:t>
            </a:r>
            <a:r>
              <a:rPr lang="en-US" sz="1400" dirty="0">
                <a:solidFill>
                  <a:srgbClr val="FFFF00"/>
                </a:solidFill>
                <a:latin typeface="Courier"/>
                <a:cs typeface="Courier"/>
              </a:rPr>
              <a:t> -p 4 Dmel.BDGP5-transcripts \ -1 SRR031714_1.fastq -2 SRR031714_2.fastq | </a:t>
            </a:r>
            <a:r>
              <a:rPr lang="en-US" sz="1400" dirty="0" err="1">
                <a:solidFill>
                  <a:srgbClr val="FFFF00"/>
                </a:solidFill>
                <a:latin typeface="Courier"/>
                <a:cs typeface="Courier"/>
              </a:rPr>
              <a:t>samtools</a:t>
            </a:r>
            <a:r>
              <a:rPr lang="en-US" sz="1400" dirty="0">
                <a:solidFill>
                  <a:srgbClr val="FFFF00"/>
                </a:solidFill>
                <a:latin typeface="Courier"/>
                <a:cs typeface="Courier"/>
              </a:rPr>
              <a:t> view -F 0xC -</a:t>
            </a:r>
            <a:r>
              <a:rPr lang="en-US" sz="1400" dirty="0" err="1">
                <a:solidFill>
                  <a:srgbClr val="FFFF00"/>
                </a:solidFill>
                <a:latin typeface="Courier"/>
                <a:cs typeface="Courier"/>
              </a:rPr>
              <a:t>bS</a:t>
            </a:r>
            <a:r>
              <a:rPr lang="en-US" sz="1400" dirty="0">
                <a:solidFill>
                  <a:srgbClr val="FFFF00"/>
                </a:solidFill>
                <a:latin typeface="Courier"/>
                <a:cs typeface="Courier"/>
              </a:rPr>
              <a:t> - | \ </a:t>
            </a:r>
            <a:r>
              <a:rPr lang="en-US" sz="1400" dirty="0" err="1">
                <a:solidFill>
                  <a:srgbClr val="FFFF00"/>
                </a:solidFill>
                <a:latin typeface="Courier"/>
                <a:cs typeface="Courier"/>
              </a:rPr>
              <a:t>samtools</a:t>
            </a:r>
            <a:r>
              <a:rPr lang="en-US" sz="1400" dirty="0">
                <a:solidFill>
                  <a:srgbClr val="FFFF00"/>
                </a:solidFill>
                <a:latin typeface="Courier"/>
                <a:cs typeface="Courier"/>
              </a:rPr>
              <a:t> sort -n - ~/Desktop/untreated3-</a:t>
            </a:r>
            <a:r>
              <a:rPr lang="en-US" sz="1400" dirty="0" smtClean="0">
                <a:solidFill>
                  <a:srgbClr val="FFFF00"/>
                </a:solidFill>
                <a:latin typeface="Courier"/>
                <a:cs typeface="Courier"/>
              </a:rPr>
              <a:t>transcriptome</a:t>
            </a:r>
            <a:endParaRPr lang="en-US" sz="1400" dirty="0">
              <a:solidFill>
                <a:srgbClr val="FFFF00"/>
              </a:solidFill>
              <a:latin typeface="Courier"/>
              <a:cs typeface="Courier"/>
            </a:endParaRPr>
          </a:p>
        </p:txBody>
      </p:sp>
    </p:spTree>
    <p:extLst>
      <p:ext uri="{BB962C8B-B14F-4D97-AF65-F5344CB8AC3E}">
        <p14:creationId xmlns:p14="http://schemas.microsoft.com/office/powerpoint/2010/main" val="2499771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492"/>
          </a:xfrm>
        </p:spPr>
        <p:txBody>
          <a:bodyPr>
            <a:normAutofit/>
          </a:bodyPr>
          <a:lstStyle/>
          <a:p>
            <a:r>
              <a:rPr lang="en-US" dirty="0" smtClean="0"/>
              <a:t>Solution features: Wrapping tools</a:t>
            </a:r>
            <a:endParaRPr lang="en-US" dirty="0"/>
          </a:p>
        </p:txBody>
      </p:sp>
      <p:sp>
        <p:nvSpPr>
          <p:cNvPr id="3" name="Content Placeholder 2"/>
          <p:cNvSpPr>
            <a:spLocks noGrp="1"/>
          </p:cNvSpPr>
          <p:nvPr>
            <p:ph idx="1"/>
          </p:nvPr>
        </p:nvSpPr>
        <p:spPr>
          <a:xfrm>
            <a:off x="457200" y="1600200"/>
            <a:ext cx="3185791" cy="4525963"/>
          </a:xfrm>
        </p:spPr>
        <p:txBody>
          <a:bodyPr>
            <a:normAutofit/>
          </a:bodyPr>
          <a:lstStyle/>
          <a:p>
            <a:r>
              <a:rPr lang="en-US" sz="2000" dirty="0" smtClean="0"/>
              <a:t>“Wrap” tools in a web-based interface</a:t>
            </a:r>
          </a:p>
          <a:p>
            <a:r>
              <a:rPr lang="en-US" sz="2000" dirty="0" smtClean="0"/>
              <a:t>No installation/running requirements</a:t>
            </a:r>
          </a:p>
          <a:p>
            <a:r>
              <a:rPr lang="en-US" sz="2000" dirty="0" smtClean="0"/>
              <a:t>No programming required</a:t>
            </a:r>
          </a:p>
          <a:p>
            <a:r>
              <a:rPr lang="en-US" sz="2000" dirty="0" smtClean="0"/>
              <a:t>Fill out required parameters and provide input files</a:t>
            </a:r>
            <a:endParaRPr lang="en-US" sz="2000" dirty="0"/>
          </a:p>
        </p:txBody>
      </p:sp>
      <p:pic>
        <p:nvPicPr>
          <p:cNvPr id="5" name="Picture 4"/>
          <p:cNvPicPr>
            <a:picLocks noChangeAspect="1"/>
          </p:cNvPicPr>
          <p:nvPr/>
        </p:nvPicPr>
        <p:blipFill>
          <a:blip r:embed="rId3"/>
          <a:stretch>
            <a:fillRect/>
          </a:stretch>
        </p:blipFill>
        <p:spPr>
          <a:xfrm>
            <a:off x="3530693" y="1248388"/>
            <a:ext cx="5453818" cy="46891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9352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Tool Repository</a:t>
            </a:r>
            <a:endParaRPr lang="en-US" dirty="0"/>
          </a:p>
        </p:txBody>
      </p:sp>
      <p:sp>
        <p:nvSpPr>
          <p:cNvPr id="3" name="Content Placeholder 2"/>
          <p:cNvSpPr>
            <a:spLocks noGrp="1"/>
          </p:cNvSpPr>
          <p:nvPr>
            <p:ph idx="1"/>
          </p:nvPr>
        </p:nvSpPr>
        <p:spPr>
          <a:xfrm>
            <a:off x="332509" y="1339741"/>
            <a:ext cx="4218709" cy="5410842"/>
          </a:xfrm>
        </p:spPr>
        <p:txBody>
          <a:bodyPr>
            <a:normAutofit/>
          </a:bodyPr>
          <a:lstStyle/>
          <a:p>
            <a:r>
              <a:rPr lang="en-US" sz="2400" dirty="0" smtClean="0"/>
              <a:t>Collection of hundreds of wrapped tools</a:t>
            </a:r>
          </a:p>
          <a:p>
            <a:r>
              <a:rPr lang="en-US" sz="2400" dirty="0" smtClean="0"/>
              <a:t>Gene expression, sequence variation, proteomics, network analysis, machine learning, flow </a:t>
            </a:r>
            <a:r>
              <a:rPr lang="en-US" sz="2400" dirty="0" err="1" smtClean="0"/>
              <a:t>cytometry</a:t>
            </a:r>
            <a:r>
              <a:rPr lang="en-US" sz="2400" dirty="0" smtClean="0"/>
              <a:t>, etc.</a:t>
            </a:r>
          </a:p>
          <a:p>
            <a:r>
              <a:rPr lang="en-US" sz="2400" dirty="0"/>
              <a:t>Searchable by name, keyword, etc.</a:t>
            </a:r>
          </a:p>
          <a:p>
            <a:r>
              <a:rPr lang="en-US" sz="2400" dirty="0" smtClean="0"/>
              <a:t>Widely-used community tools, lab-developed tools, utilities</a:t>
            </a:r>
          </a:p>
          <a:p>
            <a:r>
              <a:rPr lang="en-US" sz="2400" dirty="0" smtClean="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
        <p:nvSpPr>
          <p:cNvPr id="5" name="Rounded Rectangle 4"/>
          <p:cNvSpPr/>
          <p:nvPr/>
        </p:nvSpPr>
        <p:spPr>
          <a:xfrm>
            <a:off x="4628275" y="4144042"/>
            <a:ext cx="1889227" cy="479016"/>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076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Reproducibility</a:t>
            </a:r>
            <a:endParaRPr lang="en-US" dirty="0"/>
          </a:p>
        </p:txBody>
      </p:sp>
      <p:sp>
        <p:nvSpPr>
          <p:cNvPr id="3" name="Content Placeholder 2"/>
          <p:cNvSpPr>
            <a:spLocks noGrp="1"/>
          </p:cNvSpPr>
          <p:nvPr>
            <p:ph idx="1"/>
          </p:nvPr>
        </p:nvSpPr>
        <p:spPr/>
        <p:txBody>
          <a:bodyPr/>
          <a:lstStyle/>
          <a:p>
            <a:r>
              <a:rPr lang="en-US" dirty="0" smtClean="0"/>
              <a:t>Record and replay of all analyses</a:t>
            </a:r>
          </a:p>
          <a:p>
            <a:r>
              <a:rPr lang="en-US" dirty="0" smtClean="0"/>
              <a:t>Retain all versions of code – so results can be reproduced even if code changes</a:t>
            </a:r>
          </a:p>
          <a:p>
            <a:r>
              <a:rPr lang="en-US" dirty="0" smtClean="0"/>
              <a:t>Chain analyses into “pipelines”, or workflows that can be shared and published</a:t>
            </a:r>
          </a:p>
          <a:p>
            <a:endParaRPr lang="en-US" dirty="0" smtClean="0"/>
          </a:p>
          <a:p>
            <a:endParaRPr lang="en-US" dirty="0"/>
          </a:p>
        </p:txBody>
      </p:sp>
    </p:spTree>
    <p:extLst>
      <p:ext uri="{BB962C8B-B14F-4D97-AF65-F5344CB8AC3E}">
        <p14:creationId xmlns:p14="http://schemas.microsoft.com/office/powerpoint/2010/main" val="800237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6367250B-4520-4354-B154-3D0B599BDB7E}">
  <ds:schemaRefs>
    <ds:schemaRef ds:uri="http://schemas.microsoft.com/sharepoint/v3/contenttype/forms"/>
  </ds:schemaRefs>
</ds:datastoreItem>
</file>

<file path=customXml/itemProps2.xml><?xml version="1.0" encoding="utf-8"?>
<ds:datastoreItem xmlns:ds="http://schemas.openxmlformats.org/officeDocument/2006/customXml" ds:itemID="{3FA39A2D-F5EF-4777-AA36-B0CF8B3D1A9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84642</TotalTime>
  <Words>2780</Words>
  <Application>Microsoft Office PowerPoint</Application>
  <PresentationFormat>On-screen Show (4:3)</PresentationFormat>
  <Paragraphs>395</Paragraphs>
  <Slides>30</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ＭＳ Ｐゴシック</vt:lpstr>
      <vt:lpstr>Arial</vt:lpstr>
      <vt:lpstr>Avenir Book</vt:lpstr>
      <vt:lpstr>Avenir Heavy</vt:lpstr>
      <vt:lpstr>Calibri</vt:lpstr>
      <vt:lpstr>Courier</vt:lpstr>
      <vt:lpstr>Garamond</vt:lpstr>
      <vt:lpstr>Noto Sans Symbols</vt:lpstr>
      <vt:lpstr>Tahoma</vt:lpstr>
      <vt:lpstr>Office Theme</vt:lpstr>
      <vt:lpstr>PowerPoint Presentation</vt:lpstr>
      <vt:lpstr>April 26, 2018 Barbara Hill</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PowerPoint Presentation</vt:lpstr>
      <vt:lpstr>Community Activity</vt:lpstr>
      <vt:lpstr>Availability</vt:lpstr>
      <vt:lpstr>PowerPoint Presentation</vt:lpstr>
      <vt:lpstr>PowerPoint Presentation</vt:lpstr>
      <vt:lpstr>PowerPoint Presentation</vt:lpstr>
      <vt:lpstr>PowerPoint Presentation</vt:lpstr>
      <vt:lpstr>Pipelines in GenePattern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dc:creator>
  <cp:lastModifiedBy>Barbara Hill Meyers</cp:lastModifiedBy>
  <cp:revision>103</cp:revision>
  <dcterms:created xsi:type="dcterms:W3CDTF">2012-05-17T15:07:33Z</dcterms:created>
  <dcterms:modified xsi:type="dcterms:W3CDTF">2018-04-26T14:17:41Z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